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33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3384803"/>
            <a:ext cx="12192000" cy="3473450"/>
          </a:xfrm>
          <a:custGeom>
            <a:avLst/>
            <a:gdLst/>
            <a:ahLst/>
            <a:cxnLst/>
            <a:rect l="l" t="t" r="r" b="b"/>
            <a:pathLst>
              <a:path w="12192000" h="3473450">
                <a:moveTo>
                  <a:pt x="0" y="3473196"/>
                </a:moveTo>
                <a:lnTo>
                  <a:pt x="12192000" y="3473196"/>
                </a:lnTo>
                <a:lnTo>
                  <a:pt x="12192000" y="0"/>
                </a:lnTo>
                <a:lnTo>
                  <a:pt x="0" y="0"/>
                </a:lnTo>
                <a:lnTo>
                  <a:pt x="0" y="3473196"/>
                </a:lnTo>
                <a:close/>
              </a:path>
            </a:pathLst>
          </a:custGeom>
          <a:solidFill>
            <a:srgbClr val="E8E8E8"/>
          </a:solidFill>
        </p:spPr>
        <p:txBody>
          <a:bodyPr wrap="square" lIns="0" tIns="0" rIns="0" bIns="0" rtlCol="0"/>
          <a:lstStyle/>
          <a:p>
            <a:endParaRPr dirty="0"/>
          </a:p>
        </p:txBody>
      </p:sp>
      <p:sp>
        <p:nvSpPr>
          <p:cNvPr id="17" name="bg object 17"/>
          <p:cNvSpPr/>
          <p:nvPr/>
        </p:nvSpPr>
        <p:spPr>
          <a:xfrm>
            <a:off x="0" y="0"/>
            <a:ext cx="12192000" cy="1652270"/>
          </a:xfrm>
          <a:custGeom>
            <a:avLst/>
            <a:gdLst/>
            <a:ahLst/>
            <a:cxnLst/>
            <a:rect l="l" t="t" r="r" b="b"/>
            <a:pathLst>
              <a:path w="12192000" h="1652270">
                <a:moveTo>
                  <a:pt x="12192000" y="0"/>
                </a:moveTo>
                <a:lnTo>
                  <a:pt x="0" y="0"/>
                </a:lnTo>
                <a:lnTo>
                  <a:pt x="0" y="1652015"/>
                </a:lnTo>
                <a:lnTo>
                  <a:pt x="12192000" y="1652015"/>
                </a:lnTo>
                <a:lnTo>
                  <a:pt x="12192000" y="0"/>
                </a:lnTo>
                <a:close/>
              </a:path>
            </a:pathLst>
          </a:custGeom>
          <a:solidFill>
            <a:srgbClr val="FFFFFF"/>
          </a:solidFill>
        </p:spPr>
        <p:txBody>
          <a:bodyPr wrap="square" lIns="0" tIns="0" rIns="0" bIns="0" rtlCol="0"/>
          <a:lstStyle/>
          <a:p>
            <a:endParaRPr dirty="0"/>
          </a:p>
        </p:txBody>
      </p:sp>
      <p:pic>
        <p:nvPicPr>
          <p:cNvPr id="18" name="bg object 18"/>
          <p:cNvPicPr/>
          <p:nvPr/>
        </p:nvPicPr>
        <p:blipFill>
          <a:blip r:embed="rId2" cstate="print"/>
          <a:stretch>
            <a:fillRect/>
          </a:stretch>
        </p:blipFill>
        <p:spPr>
          <a:xfrm>
            <a:off x="8424672" y="367284"/>
            <a:ext cx="3183635" cy="928115"/>
          </a:xfrm>
          <a:prstGeom prst="rect">
            <a:avLst/>
          </a:prstGeom>
        </p:spPr>
      </p:pic>
      <p:sp>
        <p:nvSpPr>
          <p:cNvPr id="19" name="bg object 19"/>
          <p:cNvSpPr/>
          <p:nvPr/>
        </p:nvSpPr>
        <p:spPr>
          <a:xfrm>
            <a:off x="0" y="1652016"/>
            <a:ext cx="12192000" cy="1732914"/>
          </a:xfrm>
          <a:custGeom>
            <a:avLst/>
            <a:gdLst/>
            <a:ahLst/>
            <a:cxnLst/>
            <a:rect l="l" t="t" r="r" b="b"/>
            <a:pathLst>
              <a:path w="12192000" h="1732914">
                <a:moveTo>
                  <a:pt x="12192000" y="0"/>
                </a:moveTo>
                <a:lnTo>
                  <a:pt x="0" y="0"/>
                </a:lnTo>
                <a:lnTo>
                  <a:pt x="0" y="1732788"/>
                </a:lnTo>
                <a:lnTo>
                  <a:pt x="12192000" y="1732788"/>
                </a:lnTo>
                <a:lnTo>
                  <a:pt x="12192000" y="0"/>
                </a:lnTo>
                <a:close/>
              </a:path>
            </a:pathLst>
          </a:custGeom>
          <a:solidFill>
            <a:srgbClr val="003864"/>
          </a:solidFill>
        </p:spPr>
        <p:txBody>
          <a:bodyPr wrap="square" lIns="0" tIns="0" rIns="0" bIns="0" rtlCol="0"/>
          <a:lstStyle/>
          <a:p>
            <a:endParaRPr dirty="0"/>
          </a:p>
        </p:txBody>
      </p:sp>
      <p:sp>
        <p:nvSpPr>
          <p:cNvPr id="2" name="Holder 2"/>
          <p:cNvSpPr>
            <a:spLocks noGrp="1"/>
          </p:cNvSpPr>
          <p:nvPr>
            <p:ph type="ctrTitle"/>
          </p:nvPr>
        </p:nvSpPr>
        <p:spPr>
          <a:xfrm>
            <a:off x="5125369" y="2174604"/>
            <a:ext cx="1941261" cy="574039"/>
          </a:xfrm>
          <a:prstGeom prst="rect">
            <a:avLst/>
          </a:prstGeom>
        </p:spPr>
        <p:txBody>
          <a:bodyPr wrap="square" lIns="0" tIns="0" rIns="0" bIns="0">
            <a:spAutoFit/>
          </a:bodyPr>
          <a:lstStyle>
            <a:lvl1pPr>
              <a:defRPr sz="3600" b="0" i="0">
                <a:solidFill>
                  <a:schemeClr val="bg1"/>
                </a:solidFill>
                <a:latin typeface="Calibri"/>
                <a:cs typeface="Calibri"/>
              </a:defRPr>
            </a:lvl1pPr>
          </a:lstStyle>
          <a:p>
            <a:endParaRPr/>
          </a:p>
        </p:txBody>
      </p:sp>
      <p:sp>
        <p:nvSpPr>
          <p:cNvPr id="3" name="Holder 3"/>
          <p:cNvSpPr>
            <a:spLocks noGrp="1"/>
          </p:cNvSpPr>
          <p:nvPr>
            <p:ph type="subTitle" idx="4"/>
          </p:nvPr>
        </p:nvSpPr>
        <p:spPr>
          <a:xfrm>
            <a:off x="4183505" y="4280658"/>
            <a:ext cx="3823334" cy="1122679"/>
          </a:xfrm>
          <a:prstGeom prst="rect">
            <a:avLst/>
          </a:prstGeom>
        </p:spPr>
        <p:txBody>
          <a:bodyPr wrap="square" lIns="0" tIns="0" rIns="0" bIns="0">
            <a:spAutoFit/>
          </a:bodyPr>
          <a:lstStyle>
            <a:lvl1pPr>
              <a:defRPr sz="2400" b="0" i="0">
                <a:solidFill>
                  <a:srgbClr val="003864"/>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0" i="0">
                <a:solidFill>
                  <a:srgbClr val="003864"/>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Calibri"/>
                <a:cs typeface="Calibri"/>
              </a:defRPr>
            </a:lvl1pPr>
          </a:lstStyle>
          <a:p>
            <a:endParaRPr/>
          </a:p>
        </p:txBody>
      </p:sp>
      <p:sp>
        <p:nvSpPr>
          <p:cNvPr id="3" name="Holder 3"/>
          <p:cNvSpPr>
            <a:spLocks noGrp="1"/>
          </p:cNvSpPr>
          <p:nvPr>
            <p:ph sz="half" idx="2"/>
          </p:nvPr>
        </p:nvSpPr>
        <p:spPr>
          <a:xfrm>
            <a:off x="916939" y="1607832"/>
            <a:ext cx="4961890" cy="3826510"/>
          </a:xfrm>
          <a:prstGeom prst="rect">
            <a:avLst/>
          </a:prstGeom>
        </p:spPr>
        <p:txBody>
          <a:bodyPr wrap="square" lIns="0" tIns="0" rIns="0" bIns="0">
            <a:spAutoFit/>
          </a:bodyPr>
          <a:lstStyle>
            <a:lvl1pPr>
              <a:defRPr sz="2400" b="0" i="0">
                <a:solidFill>
                  <a:srgbClr val="003864"/>
                </a:solidFill>
                <a:latin typeface="Calibri"/>
                <a:cs typeface="Calibri"/>
              </a:defRPr>
            </a:lvl1pPr>
          </a:lstStyle>
          <a:p>
            <a:endParaRPr/>
          </a:p>
        </p:txBody>
      </p:sp>
      <p:sp>
        <p:nvSpPr>
          <p:cNvPr id="4" name="Holder 4"/>
          <p:cNvSpPr>
            <a:spLocks noGrp="1"/>
          </p:cNvSpPr>
          <p:nvPr>
            <p:ph sz="half" idx="3"/>
          </p:nvPr>
        </p:nvSpPr>
        <p:spPr>
          <a:xfrm>
            <a:off x="6250940" y="1607832"/>
            <a:ext cx="4966970" cy="4192270"/>
          </a:xfrm>
          <a:prstGeom prst="rect">
            <a:avLst/>
          </a:prstGeom>
        </p:spPr>
        <p:txBody>
          <a:bodyPr wrap="square" lIns="0" tIns="0" rIns="0" bIns="0">
            <a:spAutoFit/>
          </a:bodyPr>
          <a:lstStyle>
            <a:lvl1pPr>
              <a:defRPr sz="2400" b="0" i="0">
                <a:solidFill>
                  <a:srgbClr val="003864"/>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dirty="0"/>
          </a:p>
        </p:txBody>
      </p:sp>
      <p:sp>
        <p:nvSpPr>
          <p:cNvPr id="7" name="Holder 7"/>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dirty="0"/>
          </a:p>
        </p:txBody>
      </p:sp>
      <p:sp>
        <p:nvSpPr>
          <p:cNvPr id="5" name="Holder 5"/>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5/8/2024</a:t>
            </a:fld>
            <a:endParaRPr lang="en-US" dirty="0"/>
          </a:p>
        </p:txBody>
      </p:sp>
      <p:sp>
        <p:nvSpPr>
          <p:cNvPr id="4" name="Holder 4"/>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216152"/>
            <a:ext cx="12192000" cy="119380"/>
          </a:xfrm>
          <a:custGeom>
            <a:avLst/>
            <a:gdLst/>
            <a:ahLst/>
            <a:cxnLst/>
            <a:rect l="l" t="t" r="r" b="b"/>
            <a:pathLst>
              <a:path w="12192000" h="119380">
                <a:moveTo>
                  <a:pt x="12192000" y="0"/>
                </a:moveTo>
                <a:lnTo>
                  <a:pt x="0" y="0"/>
                </a:lnTo>
                <a:lnTo>
                  <a:pt x="0" y="118872"/>
                </a:lnTo>
                <a:lnTo>
                  <a:pt x="12192000" y="118872"/>
                </a:lnTo>
                <a:lnTo>
                  <a:pt x="12192000" y="0"/>
                </a:lnTo>
                <a:close/>
              </a:path>
            </a:pathLst>
          </a:custGeom>
          <a:solidFill>
            <a:srgbClr val="78BD20"/>
          </a:solidFill>
        </p:spPr>
        <p:txBody>
          <a:bodyPr wrap="square" lIns="0" tIns="0" rIns="0" bIns="0" rtlCol="0"/>
          <a:lstStyle/>
          <a:p>
            <a:endParaRPr dirty="0"/>
          </a:p>
        </p:txBody>
      </p:sp>
      <p:sp>
        <p:nvSpPr>
          <p:cNvPr id="17" name="bg object 17"/>
          <p:cNvSpPr/>
          <p:nvPr/>
        </p:nvSpPr>
        <p:spPr>
          <a:xfrm>
            <a:off x="0" y="0"/>
            <a:ext cx="12192000" cy="1216660"/>
          </a:xfrm>
          <a:custGeom>
            <a:avLst/>
            <a:gdLst/>
            <a:ahLst/>
            <a:cxnLst/>
            <a:rect l="l" t="t" r="r" b="b"/>
            <a:pathLst>
              <a:path w="12192000" h="1216660">
                <a:moveTo>
                  <a:pt x="12192000" y="0"/>
                </a:moveTo>
                <a:lnTo>
                  <a:pt x="0" y="0"/>
                </a:lnTo>
                <a:lnTo>
                  <a:pt x="0" y="1216152"/>
                </a:lnTo>
                <a:lnTo>
                  <a:pt x="12192000" y="1216152"/>
                </a:lnTo>
                <a:lnTo>
                  <a:pt x="12192000" y="0"/>
                </a:lnTo>
                <a:close/>
              </a:path>
            </a:pathLst>
          </a:custGeom>
          <a:solidFill>
            <a:srgbClr val="003864"/>
          </a:solidFill>
        </p:spPr>
        <p:txBody>
          <a:bodyPr wrap="square" lIns="0" tIns="0" rIns="0" bIns="0" rtlCol="0"/>
          <a:lstStyle/>
          <a:p>
            <a:endParaRPr dirty="0"/>
          </a:p>
        </p:txBody>
      </p:sp>
      <p:sp>
        <p:nvSpPr>
          <p:cNvPr id="2" name="Holder 2"/>
          <p:cNvSpPr>
            <a:spLocks noGrp="1"/>
          </p:cNvSpPr>
          <p:nvPr>
            <p:ph type="title"/>
          </p:nvPr>
        </p:nvSpPr>
        <p:spPr>
          <a:xfrm>
            <a:off x="810259" y="17715"/>
            <a:ext cx="10135870" cy="1068070"/>
          </a:xfrm>
          <a:prstGeom prst="rect">
            <a:avLst/>
          </a:prstGeom>
        </p:spPr>
        <p:txBody>
          <a:bodyPr wrap="square" lIns="0" tIns="0" rIns="0" bIns="0">
            <a:spAutoFit/>
          </a:bodyPr>
          <a:lstStyle>
            <a:lvl1pPr>
              <a:defRPr sz="3600" b="0" i="0">
                <a:solidFill>
                  <a:schemeClr val="bg1"/>
                </a:solidFill>
                <a:latin typeface="Calibri"/>
                <a:cs typeface="Calibri"/>
              </a:defRPr>
            </a:lvl1pPr>
          </a:lstStyle>
          <a:p>
            <a:endParaRPr/>
          </a:p>
        </p:txBody>
      </p:sp>
      <p:sp>
        <p:nvSpPr>
          <p:cNvPr id="3" name="Holder 3"/>
          <p:cNvSpPr>
            <a:spLocks noGrp="1"/>
          </p:cNvSpPr>
          <p:nvPr>
            <p:ph type="body" idx="1"/>
          </p:nvPr>
        </p:nvSpPr>
        <p:spPr>
          <a:xfrm>
            <a:off x="627065" y="1659895"/>
            <a:ext cx="10593070" cy="4303395"/>
          </a:xfrm>
          <a:prstGeom prst="rect">
            <a:avLst/>
          </a:prstGeom>
        </p:spPr>
        <p:txBody>
          <a:bodyPr wrap="square" lIns="0" tIns="0" rIns="0" bIns="0">
            <a:spAutoFit/>
          </a:bodyPr>
          <a:lstStyle>
            <a:lvl1pPr>
              <a:defRPr sz="2400" b="0" i="0">
                <a:solidFill>
                  <a:srgbClr val="003864"/>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5/8/2024</a:t>
            </a:fld>
            <a:endParaRPr lang="en-US" dirty="0"/>
          </a:p>
        </p:txBody>
      </p:sp>
      <p:sp>
        <p:nvSpPr>
          <p:cNvPr id="6" name="Holder 6"/>
          <p:cNvSpPr>
            <a:spLocks noGrp="1"/>
          </p:cNvSpPr>
          <p:nvPr>
            <p:ph type="sldNum" sz="quarter" idx="7"/>
          </p:nvPr>
        </p:nvSpPr>
        <p:spPr>
          <a:xfrm>
            <a:off x="11067288" y="6463728"/>
            <a:ext cx="246309" cy="177800"/>
          </a:xfrm>
          <a:prstGeom prst="rect">
            <a:avLst/>
          </a:prstGeom>
        </p:spPr>
        <p:txBody>
          <a:bodyPr wrap="square" lIns="0" tIns="0" rIns="0" bIns="0">
            <a:spAutoFit/>
          </a:bodyPr>
          <a:lstStyle>
            <a:lvl1pPr>
              <a:defRPr sz="1200" b="0" i="0">
                <a:solidFill>
                  <a:schemeClr val="tx1"/>
                </a:solidFill>
                <a:latin typeface="Calibri"/>
                <a:cs typeface="Calibri"/>
              </a:defRPr>
            </a:lvl1pPr>
          </a:lstStyle>
          <a:p>
            <a:pPr marL="117475">
              <a:lnSpc>
                <a:spcPts val="1240"/>
              </a:lnSpc>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dc.gov/niosh/topics/ergonomics/ergoprimer/default.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cdc.gov/niosh/topics/ergonomics/ergoprimer/step7.html" TargetMode="External"/><Relationship Id="rId3" Type="http://schemas.openxmlformats.org/officeDocument/2006/relationships/hyperlink" Target="https://www.cdc.gov/niosh/topics/ergonomics/ergoprimer/step2.html" TargetMode="External"/><Relationship Id="rId7" Type="http://schemas.openxmlformats.org/officeDocument/2006/relationships/hyperlink" Target="https://www.cdc.gov/niosh/topics/ergonomics/ergoprimer/step6.html" TargetMode="External"/><Relationship Id="rId2" Type="http://schemas.openxmlformats.org/officeDocument/2006/relationships/hyperlink" Target="https://www.cdc.gov/niosh/topics/ergonomics/ergoprimer/step1.html" TargetMode="External"/><Relationship Id="rId1" Type="http://schemas.openxmlformats.org/officeDocument/2006/relationships/slideLayout" Target="../slideLayouts/slideLayout2.xml"/><Relationship Id="rId6" Type="http://schemas.openxmlformats.org/officeDocument/2006/relationships/hyperlink" Target="https://www.cdc.gov/niosh/topics/ergonomics/ergoprimer/step5.html" TargetMode="External"/><Relationship Id="rId5" Type="http://schemas.openxmlformats.org/officeDocument/2006/relationships/hyperlink" Target="https://www.cdc.gov/niosh/topics/ergonomics/ergoprimer/step4.html" TargetMode="External"/><Relationship Id="rId4" Type="http://schemas.openxmlformats.org/officeDocument/2006/relationships/hyperlink" Target="https://www.cdc.gov/niosh/topics/ergonomics/ergoprimer/step3.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dli.mn.gov/business/workplace-safety-and-health/mnosha-wsc-safe-patient-handl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hyperlink" Target="https://www.osha.gov/laws-regs/regulations/standardnumber/190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osha.gov/laws-regs/regulations/standardnumber/1904/1904.3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osha.gov/laws-regs/standardinterpretations/2012-03-12-0" TargetMode="External"/><Relationship Id="rId2" Type="http://schemas.openxmlformats.org/officeDocument/2006/relationships/hyperlink" Target="https://www.osha.gov/laws-regs/standardinterpretations/2018-10-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ohsonline.com/Articles/2013/06/01/Building-a-Culture-of-Safety.aspx" TargetMode="External"/><Relationship Id="rId2" Type="http://schemas.openxmlformats.org/officeDocument/2006/relationships/hyperlink" Target="https://www.osha.gov/sites/default/files/publications/OSHA3905.pdf" TargetMode="External"/><Relationship Id="rId1" Type="http://schemas.openxmlformats.org/officeDocument/2006/relationships/slideLayout" Target="../slideLayouts/slideLayout2.xml"/><Relationship Id="rId5" Type="http://schemas.openxmlformats.org/officeDocument/2006/relationships/hyperlink" Target="https://www.osha.gov/laws-regs/standardinterpretations/2012-03-12-0" TargetMode="External"/><Relationship Id="rId4" Type="http://schemas.openxmlformats.org/officeDocument/2006/relationships/hyperlink" Target="https://www.safetyandhealthmagazine.com/articles/designing-a-safety-incentive-program-2"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www.safetyandhealthmagazine.com/articles/6-important-actions-to-move-safety-forward-2" TargetMode="External"/><Relationship Id="rId2" Type="http://schemas.openxmlformats.org/officeDocument/2006/relationships/hyperlink" Target="https://www.osha.gov/sites/default/files/2018-12/fy11_sh-22224-11_3_Accident_Investigation_Form.pdf" TargetMode="External"/><Relationship Id="rId1" Type="http://schemas.openxmlformats.org/officeDocument/2006/relationships/slideLayout" Target="../slideLayouts/slideLayout2.xml"/><Relationship Id="rId4" Type="http://schemas.openxmlformats.org/officeDocument/2006/relationships/hyperlink" Target="https://www.osha.gov/sites/default/files/publications/small-business.pdf"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safetyandhealthmagazine.com/articles/6843--articles-6843-everybody-gets-to-go-home-in-one-piece" TargetMode="External"/><Relationship Id="rId2" Type="http://schemas.openxmlformats.org/officeDocument/2006/relationships/hyperlink" Target="https://www.nsc.org/Portals/0/Documents/WorkplaceTrainingDocuments/Near-Miss-Reporting-Systems.pdf?ver=2018-03-09-133018-013"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osha.gov/ergonomics/identify-problems%23report-injuries" TargetMode="External"/><Relationship Id="rId7" Type="http://schemas.openxmlformats.org/officeDocument/2006/relationships/hyperlink" Target="https://www.osha.gov/sites/default/files/2_Reporting_Safety_And_Health_Concerns.pdf" TargetMode="External"/><Relationship Id="rId2" Type="http://schemas.openxmlformats.org/officeDocument/2006/relationships/hyperlink" Target="https://www.bls.gov/web/osh/table-1-industry-rates-national.htm" TargetMode="External"/><Relationship Id="rId1" Type="http://schemas.openxmlformats.org/officeDocument/2006/relationships/slideLayout" Target="../slideLayouts/slideLayout2.xml"/><Relationship Id="rId6" Type="http://schemas.openxmlformats.org/officeDocument/2006/relationships/hyperlink" Target="https://www.osha.gov/laws-regs/regulations/standardnumber/1904/1904.35" TargetMode="External"/><Relationship Id="rId5" Type="http://schemas.openxmlformats.org/officeDocument/2006/relationships/hyperlink" Target="https://rmi.colostate.edu/ergonomics/injuries-and-injury-prevention/musculoskeletal-disorders-risk-factors-reporting/" TargetMode="External"/><Relationship Id="rId4" Type="http://schemas.openxmlformats.org/officeDocument/2006/relationships/hyperlink" Target="https://www.dir.ca.gov/chswc/woshtep/iipp/materials/SB_Factsheet_H_ErgonomicHazards.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cdc.gov/niosh/topics/hierarchy/default.html" TargetMode="External"/><Relationship Id="rId7" Type="http://schemas.openxmlformats.org/officeDocument/2006/relationships/hyperlink" Target="https://www.osha.gov/safety-management/additional-resources-by-topic%23reporting" TargetMode="External"/><Relationship Id="rId2" Type="http://schemas.openxmlformats.org/officeDocument/2006/relationships/hyperlink" Target="https://www.osha.gov/sites/default/files/1a_Review_Hazard_Information_From_Workers.pdf" TargetMode="External"/><Relationship Id="rId1" Type="http://schemas.openxmlformats.org/officeDocument/2006/relationships/slideLayout" Target="../slideLayouts/slideLayout2.xml"/><Relationship Id="rId6" Type="http://schemas.openxmlformats.org/officeDocument/2006/relationships/hyperlink" Target="https://www.cdc.gov/niosh/engcontrols/" TargetMode="External"/><Relationship Id="rId5" Type="http://schemas.openxmlformats.org/officeDocument/2006/relationships/hyperlink" Target="https://www.osha.gov/ergonomics/control-hazards" TargetMode="External"/><Relationship Id="rId4" Type="http://schemas.openxmlformats.org/officeDocument/2006/relationships/hyperlink" Target="https://www.cdc.gov/workplacehealthpromotion/health-strategies/musculoskeletal-disorders/index.html"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mailto:osha.consultation@state.mn.us" TargetMode="External"/><Relationship Id="rId2" Type="http://schemas.openxmlformats.org/officeDocument/2006/relationships/hyperlink" Target="https://www.dli.mn.gov/about-department/our-areas-service/minnesota-osha-workplace-safety-consultation"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dli.mn.gov/business/safety-and-health-work" TargetMode="External"/><Relationship Id="rId2" Type="http://schemas.openxmlformats.org/officeDocument/2006/relationships/hyperlink" Target="mailto:osha.compliance@state.mn.u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mailto:osha.compliance@state.mn.u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revisor.mn.gov/statutes/cite/182.67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revisor.mn.gov/statutes/cite/179.87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8" y="264603"/>
            <a:ext cx="10772141" cy="574040"/>
          </a:xfrm>
          <a:prstGeom prst="rect">
            <a:avLst/>
          </a:prstGeom>
        </p:spPr>
        <p:txBody>
          <a:bodyPr vert="horz" wrap="square" lIns="0" tIns="12700" rIns="0" bIns="0" rtlCol="0">
            <a:spAutoFit/>
          </a:bodyPr>
          <a:lstStyle/>
          <a:p>
            <a:pPr marL="12700">
              <a:lnSpc>
                <a:spcPct val="100000"/>
              </a:lnSpc>
              <a:spcBef>
                <a:spcPts val="100"/>
              </a:spcBef>
              <a:tabLst>
                <a:tab pos="2648585" algn="l"/>
              </a:tabLst>
            </a:pPr>
            <a:r>
              <a:rPr lang="es-ES" dirty="0"/>
              <a:t>Introducción:	Cómo usar esta presentación</a:t>
            </a:r>
          </a:p>
        </p:txBody>
      </p:sp>
      <p:sp>
        <p:nvSpPr>
          <p:cNvPr id="3" name="object 3"/>
          <p:cNvSpPr txBox="1"/>
          <p:nvPr/>
        </p:nvSpPr>
        <p:spPr>
          <a:xfrm>
            <a:off x="916939" y="1838833"/>
            <a:ext cx="9933940" cy="2729230"/>
          </a:xfrm>
          <a:prstGeom prst="rect">
            <a:avLst/>
          </a:prstGeom>
        </p:spPr>
        <p:txBody>
          <a:bodyPr vert="horz" wrap="square" lIns="0" tIns="12700" rIns="0" bIns="0" rtlCol="0">
            <a:spAutoFit/>
          </a:bodyPr>
          <a:lstStyle/>
          <a:p>
            <a:pPr marL="240029" marR="51435" indent="-227329">
              <a:lnSpc>
                <a:spcPct val="100000"/>
              </a:lnSpc>
              <a:spcBef>
                <a:spcPts val="100"/>
              </a:spcBef>
              <a:buFont typeface="Arial"/>
              <a:buChar char="•"/>
              <a:tabLst>
                <a:tab pos="241300" algn="l"/>
              </a:tabLst>
            </a:pPr>
            <a:r>
              <a:rPr lang="es-ES" sz="2400" dirty="0">
                <a:solidFill>
                  <a:srgbClr val="003864"/>
                </a:solidFill>
                <a:latin typeface="Calibri"/>
                <a:cs typeface="Calibri"/>
              </a:rPr>
              <a:t>Las diapositivas con la barra azul en la parte superior brindan información e instrucciones relevantes para la sección de la capacitación que abordan.</a:t>
            </a:r>
          </a:p>
          <a:p>
            <a:pPr marL="240029" marR="5080" indent="-227329">
              <a:lnSpc>
                <a:spcPct val="100000"/>
              </a:lnSpc>
              <a:spcBef>
                <a:spcPts val="2000"/>
              </a:spcBef>
              <a:buFont typeface="Arial"/>
              <a:buChar char="•"/>
              <a:tabLst>
                <a:tab pos="241300" algn="l"/>
              </a:tabLst>
            </a:pPr>
            <a:r>
              <a:rPr lang="es-ES" sz="2400" dirty="0">
                <a:solidFill>
                  <a:srgbClr val="003864"/>
                </a:solidFill>
                <a:latin typeface="Calibri"/>
                <a:cs typeface="Calibri"/>
              </a:rPr>
              <a:t>Las diapositivas que no están formateadas (solo en blanco con letras en negro) son para que las instalaciones las utilicen para preparar capacitación que cumpla con las Leyes de Minnesota, artículo 182.677, subdivisión 4, Ergonomía: capacitación de empleados.</a:t>
            </a:r>
          </a:p>
          <a:p>
            <a:pPr marL="240029" indent="-227329">
              <a:lnSpc>
                <a:spcPct val="100000"/>
              </a:lnSpc>
              <a:spcBef>
                <a:spcPts val="2005"/>
              </a:spcBef>
              <a:buFont typeface="Arial"/>
              <a:buChar char="•"/>
              <a:tabLst>
                <a:tab pos="240029" algn="l"/>
              </a:tabLst>
            </a:pPr>
            <a:r>
              <a:rPr lang="es-ES" sz="2400" dirty="0">
                <a:solidFill>
                  <a:srgbClr val="003864"/>
                </a:solidFill>
                <a:latin typeface="Calibri"/>
                <a:cs typeface="Calibri"/>
              </a:rPr>
              <a:t>Todas las instalaciones deben abordar todas las secciones de la capacitación requerida.</a:t>
            </a:r>
          </a:p>
        </p:txBody>
      </p:sp>
      <p:sp>
        <p:nvSpPr>
          <p:cNvPr id="4" name="object 4"/>
          <p:cNvSpPr txBox="1"/>
          <p:nvPr/>
        </p:nvSpPr>
        <p:spPr>
          <a:xfrm>
            <a:off x="5757322" y="6425628"/>
            <a:ext cx="676910" cy="208279"/>
          </a:xfrm>
          <a:prstGeom prst="rect">
            <a:avLst/>
          </a:prstGeom>
        </p:spPr>
        <p:txBody>
          <a:bodyPr vert="horz" wrap="square" lIns="0" tIns="12700" rIns="0" bIns="0" rtlCol="0">
            <a:spAutoFit/>
          </a:bodyPr>
          <a:lstStyle/>
          <a:p>
            <a:pPr marL="12700">
              <a:lnSpc>
                <a:spcPct val="100000"/>
              </a:lnSpc>
              <a:spcBef>
                <a:spcPts val="100"/>
              </a:spcBef>
            </a:pPr>
            <a:r>
              <a:rPr lang="es-ES" sz="1200" dirty="0">
                <a:latin typeface="Calibri"/>
                <a:cs typeface="Calibri"/>
              </a:rPr>
              <a:t>dli.mn.gov</a:t>
            </a:r>
          </a:p>
        </p:txBody>
      </p:sp>
      <p:sp>
        <p:nvSpPr>
          <p:cNvPr id="5" name="object 5"/>
          <p:cNvSpPr txBox="1"/>
          <p:nvPr/>
        </p:nvSpPr>
        <p:spPr>
          <a:xfrm>
            <a:off x="11172247" y="6425628"/>
            <a:ext cx="102870" cy="208279"/>
          </a:xfrm>
          <a:prstGeom prst="rect">
            <a:avLst/>
          </a:prstGeom>
        </p:spPr>
        <p:txBody>
          <a:bodyPr vert="horz" wrap="square" lIns="0" tIns="12700" rIns="0" bIns="0" rtlCol="0">
            <a:spAutoFit/>
          </a:bodyPr>
          <a:lstStyle/>
          <a:p>
            <a:pPr marL="12700">
              <a:lnSpc>
                <a:spcPct val="100000"/>
              </a:lnSpc>
              <a:spcBef>
                <a:spcPts val="100"/>
              </a:spcBef>
            </a:pPr>
            <a:r>
              <a:rPr lang="es-ES" sz="1200" dirty="0">
                <a:latin typeface="Calibri"/>
                <a:cs typeface="Calibri"/>
              </a:rPr>
              <a:t>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8" y="684498"/>
            <a:ext cx="8227061" cy="574040"/>
          </a:xfrm>
          <a:prstGeom prst="rect">
            <a:avLst/>
          </a:prstGeom>
        </p:spPr>
        <p:txBody>
          <a:bodyPr vert="horz" wrap="square" lIns="0" tIns="12700" rIns="0" bIns="0" rtlCol="0">
            <a:spAutoFit/>
          </a:bodyPr>
          <a:lstStyle/>
          <a:p>
            <a:pPr marL="12700">
              <a:lnSpc>
                <a:spcPct val="100000"/>
              </a:lnSpc>
              <a:spcBef>
                <a:spcPts val="100"/>
              </a:spcBef>
            </a:pPr>
            <a:r>
              <a:rPr lang="es-ES" dirty="0">
                <a:solidFill>
                  <a:srgbClr val="000000"/>
                </a:solidFill>
              </a:rPr>
              <a:t>Miembros del comité de seguridad</a:t>
            </a:r>
          </a:p>
        </p:txBody>
      </p:sp>
      <p:sp>
        <p:nvSpPr>
          <p:cNvPr id="3" name="object 3"/>
          <p:cNvSpPr txBox="1"/>
          <p:nvPr/>
        </p:nvSpPr>
        <p:spPr>
          <a:xfrm>
            <a:off x="916939" y="1838833"/>
            <a:ext cx="8455661" cy="1011555"/>
          </a:xfrm>
          <a:prstGeom prst="rect">
            <a:avLst/>
          </a:prstGeom>
        </p:spPr>
        <p:txBody>
          <a:bodyPr vert="horz" wrap="square" lIns="0" tIns="12700" rIns="0" bIns="0" rtlCol="0">
            <a:spAutoFit/>
          </a:bodyPr>
          <a:lstStyle/>
          <a:p>
            <a:pPr marL="12700">
              <a:lnSpc>
                <a:spcPct val="100000"/>
              </a:lnSpc>
              <a:spcBef>
                <a:spcPts val="100"/>
              </a:spcBef>
            </a:pPr>
            <a:r>
              <a:rPr lang="es-ES" sz="2400" dirty="0">
                <a:latin typeface="Calibri"/>
                <a:cs typeface="Calibri"/>
              </a:rPr>
              <a:t>[Nombre a cada individuo en el comité de seguridad.]</a:t>
            </a:r>
          </a:p>
          <a:p>
            <a:pPr marL="240029" indent="-227329">
              <a:lnSpc>
                <a:spcPct val="100000"/>
              </a:lnSpc>
              <a:spcBef>
                <a:spcPts val="2000"/>
              </a:spcBef>
              <a:buFont typeface="Arial"/>
              <a:buChar char="•"/>
              <a:tabLst>
                <a:tab pos="240029" algn="l"/>
              </a:tabLst>
            </a:pPr>
            <a:r>
              <a:rPr lang="es-ES" sz="2400" dirty="0">
                <a:latin typeface="Calibri"/>
                <a:cs typeface="Calibri"/>
              </a:rPr>
              <a:t>[Indique el nombre y el cargo]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solidFill>
                  <a:srgbClr val="888888"/>
                </a:solidFill>
              </a:rPr>
              <a:t>11</a:t>
            </a:fld>
            <a:endParaRPr spc="-25" dirty="0">
              <a:solidFill>
                <a:srgbClr val="888888"/>
              </a:solidFill>
            </a:endParaRPr>
          </a:p>
        </p:txBody>
      </p:sp>
      <p:sp>
        <p:nvSpPr>
          <p:cNvPr id="2" name="object 2"/>
          <p:cNvSpPr txBox="1">
            <a:spLocks noGrp="1"/>
          </p:cNvSpPr>
          <p:nvPr>
            <p:ph type="title"/>
          </p:nvPr>
        </p:nvSpPr>
        <p:spPr>
          <a:xfrm>
            <a:off x="916939" y="684498"/>
            <a:ext cx="10303196" cy="574040"/>
          </a:xfrm>
          <a:prstGeom prst="rect">
            <a:avLst/>
          </a:prstGeom>
        </p:spPr>
        <p:txBody>
          <a:bodyPr vert="horz" wrap="square" lIns="0" tIns="12700" rIns="0" bIns="0" rtlCol="0">
            <a:spAutoFit/>
          </a:bodyPr>
          <a:lstStyle/>
          <a:p>
            <a:pPr marL="12700">
              <a:lnSpc>
                <a:spcPct val="100000"/>
              </a:lnSpc>
              <a:spcBef>
                <a:spcPts val="100"/>
              </a:spcBef>
            </a:pPr>
            <a:r>
              <a:rPr lang="es-ES" dirty="0">
                <a:solidFill>
                  <a:srgbClr val="000000"/>
                </a:solidFill>
              </a:rPr>
              <a:t>Miembros del comité de seguridad, continuación</a:t>
            </a:r>
          </a:p>
        </p:txBody>
      </p:sp>
      <p:sp>
        <p:nvSpPr>
          <p:cNvPr id="3" name="object 3"/>
          <p:cNvSpPr txBox="1">
            <a:spLocks noGrp="1"/>
          </p:cNvSpPr>
          <p:nvPr>
            <p:ph type="body" idx="1"/>
          </p:nvPr>
        </p:nvSpPr>
        <p:spPr>
          <a:prstGeom prst="rect">
            <a:avLst/>
          </a:prstGeom>
        </p:spPr>
        <p:txBody>
          <a:bodyPr vert="horz" wrap="square" lIns="0" tIns="191637" rIns="0" bIns="0" rtlCol="0">
            <a:spAutoFit/>
          </a:bodyPr>
          <a:lstStyle/>
          <a:p>
            <a:pPr marL="302260">
              <a:lnSpc>
                <a:spcPct val="100000"/>
              </a:lnSpc>
              <a:spcBef>
                <a:spcPts val="100"/>
              </a:spcBef>
            </a:pPr>
            <a:r>
              <a:rPr lang="es-ES" dirty="0">
                <a:solidFill>
                  <a:srgbClr val="000000"/>
                </a:solidFill>
              </a:rPr>
              <a:t>[Para </a:t>
            </a:r>
            <a:r>
              <a:rPr lang="es-ES" b="1" dirty="0">
                <a:solidFill>
                  <a:srgbClr val="000000"/>
                </a:solidFill>
                <a:latin typeface="Calibri"/>
                <a:cs typeface="Calibri"/>
              </a:rPr>
              <a:t>envasado de carne</a:t>
            </a:r>
            <a:r>
              <a:rPr lang="es-ES" dirty="0">
                <a:solidFill>
                  <a:srgbClr val="000000"/>
                </a:solidFill>
              </a:rPr>
              <a:t>, agregue los siguientes miembros.]</a:t>
            </a:r>
          </a:p>
          <a:p>
            <a:pPr marL="529590" indent="-227329">
              <a:lnSpc>
                <a:spcPct val="100000"/>
              </a:lnSpc>
              <a:spcBef>
                <a:spcPts val="2000"/>
              </a:spcBef>
              <a:buFont typeface="Arial"/>
              <a:buChar char="•"/>
              <a:tabLst>
                <a:tab pos="529590" algn="l"/>
              </a:tabLst>
            </a:pPr>
            <a:r>
              <a:rPr lang="es-ES" dirty="0">
                <a:solidFill>
                  <a:srgbClr val="000000"/>
                </a:solidFill>
              </a:rPr>
              <a:t>[Un ergonomista profesional certificado (CPE).]</a:t>
            </a:r>
          </a:p>
          <a:p>
            <a:pPr marL="528955" marR="309245" indent="-227329">
              <a:lnSpc>
                <a:spcPct val="100000"/>
              </a:lnSpc>
              <a:spcBef>
                <a:spcPts val="2005"/>
              </a:spcBef>
              <a:buFont typeface="Arial"/>
              <a:buChar char="•"/>
              <a:tabLst>
                <a:tab pos="530225" algn="l"/>
              </a:tabLst>
            </a:pPr>
            <a:r>
              <a:rPr lang="es-ES" dirty="0">
                <a:solidFill>
                  <a:srgbClr val="000000"/>
                </a:solidFill>
              </a:rPr>
              <a:t>[Un médico con licencia y certificado, dando preferencia a un médico que tenga experiencia especializada y capacitación en medicina ocupacional.]</a:t>
            </a:r>
          </a:p>
          <a:p>
            <a:pPr marL="529590" marR="5080" indent="-227329">
              <a:lnSpc>
                <a:spcPct val="100000"/>
              </a:lnSpc>
              <a:spcBef>
                <a:spcPts val="1995"/>
              </a:spcBef>
              <a:buFont typeface="Arial"/>
              <a:buChar char="•"/>
              <a:tabLst>
                <a:tab pos="530860" algn="l"/>
              </a:tabLst>
            </a:pPr>
            <a:r>
              <a:rPr lang="es-ES" dirty="0">
                <a:solidFill>
                  <a:srgbClr val="000000"/>
                </a:solidFill>
              </a:rPr>
              <a:t>[Al menos tres trabajadores empleados en las instalaciones del empleador que hayan completado un curso de extensión a la industria general aprobado por el comisionado, uno de los cuales debe ser un representante autorizado de los empleados si el empleador es parte de un convenio colectivo.]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solidFill>
                  <a:srgbClr val="888888"/>
                </a:solidFill>
              </a:rPr>
              <a:t>12</a:t>
            </a:fld>
            <a:endParaRPr spc="-25" dirty="0">
              <a:solidFill>
                <a:srgbClr val="888888"/>
              </a:solidFill>
            </a:endParaRPr>
          </a:p>
        </p:txBody>
      </p:sp>
      <p:sp>
        <p:nvSpPr>
          <p:cNvPr id="2" name="object 2"/>
          <p:cNvSpPr txBox="1">
            <a:spLocks noGrp="1"/>
          </p:cNvSpPr>
          <p:nvPr>
            <p:ph type="title"/>
          </p:nvPr>
        </p:nvSpPr>
        <p:spPr>
          <a:xfrm>
            <a:off x="916939" y="684498"/>
            <a:ext cx="10396658" cy="574040"/>
          </a:xfrm>
          <a:prstGeom prst="rect">
            <a:avLst/>
          </a:prstGeom>
        </p:spPr>
        <p:txBody>
          <a:bodyPr vert="horz" wrap="square" lIns="0" tIns="12700" rIns="0" bIns="0" rtlCol="0">
            <a:spAutoFit/>
          </a:bodyPr>
          <a:lstStyle/>
          <a:p>
            <a:pPr marL="12700">
              <a:lnSpc>
                <a:spcPct val="100000"/>
              </a:lnSpc>
              <a:spcBef>
                <a:spcPts val="100"/>
              </a:spcBef>
            </a:pPr>
            <a:r>
              <a:rPr lang="es-ES" dirty="0">
                <a:solidFill>
                  <a:srgbClr val="000000"/>
                </a:solidFill>
              </a:rPr>
              <a:t>Miembros del comité de seguridad, continuación</a:t>
            </a:r>
          </a:p>
        </p:txBody>
      </p:sp>
      <p:sp>
        <p:nvSpPr>
          <p:cNvPr id="3" name="object 3"/>
          <p:cNvSpPr txBox="1"/>
          <p:nvPr/>
        </p:nvSpPr>
        <p:spPr>
          <a:xfrm>
            <a:off x="916938" y="1838833"/>
            <a:ext cx="10150349" cy="1011555"/>
          </a:xfrm>
          <a:prstGeom prst="rect">
            <a:avLst/>
          </a:prstGeom>
        </p:spPr>
        <p:txBody>
          <a:bodyPr vert="horz" wrap="square" lIns="0" tIns="12700" rIns="0" bIns="0" rtlCol="0">
            <a:spAutoFit/>
          </a:bodyPr>
          <a:lstStyle/>
          <a:p>
            <a:pPr marL="12700">
              <a:lnSpc>
                <a:spcPct val="100000"/>
              </a:lnSpc>
              <a:spcBef>
                <a:spcPts val="100"/>
              </a:spcBef>
            </a:pPr>
            <a:r>
              <a:rPr lang="es-ES" sz="2400" dirty="0">
                <a:latin typeface="Calibri"/>
                <a:cs typeface="Calibri"/>
              </a:rPr>
              <a:t>Para </a:t>
            </a:r>
            <a:r>
              <a:rPr lang="es-ES" sz="2400" b="1" dirty="0">
                <a:latin typeface="Calibri"/>
                <a:cs typeface="Calibri"/>
              </a:rPr>
              <a:t>cuidado de la salud</a:t>
            </a:r>
            <a:r>
              <a:rPr lang="es-ES" sz="2400" dirty="0">
                <a:latin typeface="Calibri"/>
                <a:cs typeface="Calibri"/>
              </a:rPr>
              <a:t>, agregue los siguientes miembros.]</a:t>
            </a:r>
          </a:p>
          <a:p>
            <a:pPr marL="240029" indent="-227329">
              <a:lnSpc>
                <a:spcPct val="100000"/>
              </a:lnSpc>
              <a:spcBef>
                <a:spcPts val="2000"/>
              </a:spcBef>
              <a:buFont typeface="Arial"/>
              <a:buChar char="•"/>
              <a:tabLst>
                <a:tab pos="240029" algn="l"/>
              </a:tabLst>
            </a:pPr>
            <a:r>
              <a:rPr lang="es-ES" sz="2400" dirty="0">
                <a:latin typeface="Calibri"/>
                <a:cs typeface="Calibri"/>
              </a:rPr>
              <a:t>[Enumere los miembros del comité de manejo seguro del paciente.]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Se requiere un programa de ergonomía</a:t>
            </a:r>
          </a:p>
        </p:txBody>
      </p:sp>
      <p:sp>
        <p:nvSpPr>
          <p:cNvPr id="3" name="object 3"/>
          <p:cNvSpPr txBox="1"/>
          <p:nvPr/>
        </p:nvSpPr>
        <p:spPr>
          <a:xfrm>
            <a:off x="836138" y="1447800"/>
            <a:ext cx="10812145" cy="5198859"/>
          </a:xfrm>
          <a:prstGeom prst="rect">
            <a:avLst/>
          </a:prstGeom>
        </p:spPr>
        <p:txBody>
          <a:bodyPr vert="horz" wrap="square" lIns="0" tIns="12700" rIns="0" bIns="0" rtlCol="0">
            <a:spAutoFit/>
          </a:bodyPr>
          <a:lstStyle/>
          <a:p>
            <a:pPr marL="240029" marR="775335" indent="-227329">
              <a:lnSpc>
                <a:spcPct val="100000"/>
              </a:lnSpc>
              <a:spcAft>
                <a:spcPts val="600"/>
              </a:spcAft>
              <a:buFont typeface="Arial"/>
              <a:buChar char="•"/>
              <a:tabLst>
                <a:tab pos="241300" algn="l"/>
              </a:tabLst>
            </a:pPr>
            <a:r>
              <a:rPr lang="es-ES" sz="2400" dirty="0">
                <a:solidFill>
                  <a:srgbClr val="003864"/>
                </a:solidFill>
                <a:latin typeface="Calibri"/>
                <a:cs typeface="Calibri"/>
              </a:rPr>
              <a:t>Un programa de ergonomía es un proceso sistemático para identificar, analizar y controlar los factores de riesgo en el lugar de trabajo, a menudo para reducir los trastornos musculoesqueléticos.</a:t>
            </a:r>
          </a:p>
          <a:p>
            <a:pPr marL="12700">
              <a:lnSpc>
                <a:spcPct val="100000"/>
              </a:lnSpc>
              <a:spcAft>
                <a:spcPts val="600"/>
              </a:spcAft>
            </a:pPr>
            <a:r>
              <a:rPr lang="es-ES" sz="2400" dirty="0">
                <a:solidFill>
                  <a:srgbClr val="003864"/>
                </a:solidFill>
                <a:latin typeface="Calibri"/>
                <a:cs typeface="Calibri"/>
              </a:rPr>
              <a:t>El programa incluirá:</a:t>
            </a:r>
          </a:p>
          <a:p>
            <a:pPr marL="469900" marR="393700" indent="-457200">
              <a:lnSpc>
                <a:spcPct val="100000"/>
              </a:lnSpc>
              <a:spcAft>
                <a:spcPts val="600"/>
              </a:spcAft>
              <a:buAutoNum type="arabicParenR"/>
              <a:tabLst>
                <a:tab pos="469900" algn="l"/>
              </a:tabLst>
            </a:pPr>
            <a:r>
              <a:rPr lang="es-ES" sz="2400" dirty="0">
                <a:solidFill>
                  <a:srgbClr val="003864"/>
                </a:solidFill>
                <a:latin typeface="Calibri"/>
                <a:cs typeface="Calibri"/>
              </a:rPr>
              <a:t>una evaluación para identificar y reducir los factores de riesgo de trastornos musculoesqueléticos en la instalación;</a:t>
            </a:r>
          </a:p>
          <a:p>
            <a:pPr marL="469265" indent="-456565">
              <a:lnSpc>
                <a:spcPct val="100000"/>
              </a:lnSpc>
              <a:spcAft>
                <a:spcPts val="600"/>
              </a:spcAft>
              <a:buAutoNum type="arabicParenR"/>
              <a:tabLst>
                <a:tab pos="469265" algn="l"/>
              </a:tabLst>
            </a:pPr>
            <a:r>
              <a:rPr lang="es-ES" sz="2400" dirty="0">
                <a:solidFill>
                  <a:srgbClr val="003864"/>
                </a:solidFill>
                <a:latin typeface="Calibri"/>
                <a:cs typeface="Calibri"/>
              </a:rPr>
              <a:t>una capacitación inicial y continua de los empleados sobre ergonomía y sus beneficios,</a:t>
            </a:r>
          </a:p>
          <a:p>
            <a:pPr marL="469900">
              <a:lnSpc>
                <a:spcPct val="100000"/>
              </a:lnSpc>
              <a:spcAft>
                <a:spcPts val="600"/>
              </a:spcAft>
            </a:pPr>
            <a:r>
              <a:rPr lang="es-ES" sz="2400" dirty="0">
                <a:solidFill>
                  <a:srgbClr val="003864"/>
                </a:solidFill>
                <a:latin typeface="Calibri"/>
                <a:cs typeface="Calibri"/>
              </a:rPr>
              <a:t>incluida la importancia de reportar los primeros síntomas de trastornos musculoesqueléticos;</a:t>
            </a:r>
          </a:p>
          <a:p>
            <a:pPr marL="469900" marR="140970" indent="-457200">
              <a:lnSpc>
                <a:spcPct val="100000"/>
              </a:lnSpc>
              <a:spcAft>
                <a:spcPts val="600"/>
              </a:spcAft>
              <a:buAutoNum type="arabicParenR" startAt="3"/>
              <a:tabLst>
                <a:tab pos="469900" algn="l"/>
              </a:tabLst>
            </a:pPr>
            <a:r>
              <a:rPr lang="es-ES" sz="2400" dirty="0">
                <a:solidFill>
                  <a:srgbClr val="003864"/>
                </a:solidFill>
                <a:latin typeface="Calibri"/>
                <a:cs typeface="Calibri"/>
              </a:rPr>
              <a:t>un procedimiento para garantizar el reporte temprano de trastornos musculoesqueléticos para prevenir o reducir la progresión de los síntomas, el desarrollo de lesiones graves y reclamaciones por tiempo perdido;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Se requiere un programa de ergonomía, continuación</a:t>
            </a:r>
          </a:p>
        </p:txBody>
      </p:sp>
      <p:sp>
        <p:nvSpPr>
          <p:cNvPr id="3" name="object 3"/>
          <p:cNvSpPr txBox="1"/>
          <p:nvPr/>
        </p:nvSpPr>
        <p:spPr>
          <a:xfrm>
            <a:off x="916939" y="1653471"/>
            <a:ext cx="10353040" cy="2729230"/>
          </a:xfrm>
          <a:prstGeom prst="rect">
            <a:avLst/>
          </a:prstGeom>
        </p:spPr>
        <p:txBody>
          <a:bodyPr vert="horz" wrap="square" lIns="0" tIns="12700" rIns="0" bIns="0" rtlCol="0">
            <a:spAutoFit/>
          </a:bodyPr>
          <a:lstStyle/>
          <a:p>
            <a:pPr marL="469900" marR="5080" indent="-457200">
              <a:lnSpc>
                <a:spcPct val="100000"/>
              </a:lnSpc>
              <a:spcBef>
                <a:spcPts val="100"/>
              </a:spcBef>
              <a:buAutoNum type="arabicParenR" startAt="4"/>
              <a:tabLst>
                <a:tab pos="469900" algn="l"/>
              </a:tabLst>
            </a:pPr>
            <a:r>
              <a:rPr lang="es-ES" sz="2400" dirty="0">
                <a:solidFill>
                  <a:srgbClr val="003864"/>
                </a:solidFill>
                <a:latin typeface="Calibri"/>
                <a:cs typeface="Calibri"/>
              </a:rPr>
              <a:t>un proceso para que los empleados proporcionen posibles soluciones que puedan implementarse para reducir, controlar o eliminar los trastornos musculoesqueléticos en el lugar de trabajo;</a:t>
            </a:r>
          </a:p>
          <a:p>
            <a:pPr marL="469265" indent="-456565">
              <a:lnSpc>
                <a:spcPct val="100000"/>
              </a:lnSpc>
              <a:spcBef>
                <a:spcPts val="2005"/>
              </a:spcBef>
              <a:buAutoNum type="arabicParenR" startAt="4"/>
              <a:tabLst>
                <a:tab pos="469265" algn="l"/>
              </a:tabLst>
            </a:pPr>
            <a:r>
              <a:rPr lang="es-ES" sz="2400" dirty="0">
                <a:solidFill>
                  <a:srgbClr val="003864"/>
                </a:solidFill>
                <a:latin typeface="Calibri"/>
                <a:cs typeface="Calibri"/>
              </a:rPr>
              <a:t>procedimientos para garantizar que las modificaciones físicas de la planta y los proyectos de construcción</a:t>
            </a:r>
          </a:p>
          <a:p>
            <a:pPr marL="469900">
              <a:lnSpc>
                <a:spcPct val="100000"/>
              </a:lnSpc>
            </a:pPr>
            <a:r>
              <a:rPr lang="es-ES" sz="2400" dirty="0">
                <a:solidFill>
                  <a:srgbClr val="003864"/>
                </a:solidFill>
                <a:latin typeface="Calibri"/>
                <a:cs typeface="Calibri"/>
              </a:rPr>
              <a:t>importantes sean congruentes con los objetivos del programa; y</a:t>
            </a:r>
          </a:p>
          <a:p>
            <a:pPr marL="469265" indent="-456565">
              <a:lnSpc>
                <a:spcPct val="100000"/>
              </a:lnSpc>
              <a:spcBef>
                <a:spcPts val="2000"/>
              </a:spcBef>
              <a:buAutoNum type="arabicParenR" startAt="6"/>
              <a:tabLst>
                <a:tab pos="469265" algn="l"/>
              </a:tabLst>
            </a:pPr>
            <a:r>
              <a:rPr lang="es-ES" sz="2400" dirty="0">
                <a:solidFill>
                  <a:srgbClr val="003864"/>
                </a:solidFill>
                <a:latin typeface="Calibri"/>
                <a:cs typeface="Calibri"/>
              </a:rPr>
              <a:t>evaluaciones anuales del programa de ergonomía y cada vez que se produzca un cambio en el</a:t>
            </a:r>
          </a:p>
          <a:p>
            <a:pPr marL="469900">
              <a:lnSpc>
                <a:spcPct val="100000"/>
              </a:lnSpc>
            </a:pPr>
            <a:r>
              <a:rPr lang="es-ES" sz="2400" dirty="0">
                <a:solidFill>
                  <a:srgbClr val="003864"/>
                </a:solidFill>
                <a:latin typeface="Calibri"/>
                <a:cs typeface="Calibri"/>
              </a:rPr>
              <a:t>proceso de trabajo.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Recurso del programa de ergonomía</a:t>
            </a:r>
          </a:p>
        </p:txBody>
      </p:sp>
      <p:sp>
        <p:nvSpPr>
          <p:cNvPr id="3" name="object 3"/>
          <p:cNvSpPr txBox="1"/>
          <p:nvPr/>
        </p:nvSpPr>
        <p:spPr>
          <a:xfrm>
            <a:off x="916939" y="1838833"/>
            <a:ext cx="10082530" cy="2729230"/>
          </a:xfrm>
          <a:prstGeom prst="rect">
            <a:avLst/>
          </a:prstGeom>
        </p:spPr>
        <p:txBody>
          <a:bodyPr vert="horz" wrap="square" lIns="0" tIns="12700" rIns="0" bIns="0" rtlCol="0">
            <a:spAutoFit/>
          </a:bodyPr>
          <a:lstStyle/>
          <a:p>
            <a:pPr marL="240029" marR="46355" indent="-227329">
              <a:lnSpc>
                <a:spcPct val="100000"/>
              </a:lnSpc>
              <a:spcBef>
                <a:spcPts val="100"/>
              </a:spcBef>
              <a:buFont typeface="Arial"/>
              <a:buChar char="•"/>
              <a:tabLst>
                <a:tab pos="241300" algn="l"/>
              </a:tabLst>
            </a:pPr>
            <a:r>
              <a:rPr lang="es-ES" sz="2400" dirty="0">
                <a:solidFill>
                  <a:srgbClr val="003864"/>
                </a:solidFill>
                <a:latin typeface="Calibri"/>
                <a:cs typeface="Calibri"/>
              </a:rPr>
              <a:t>Un programa de ergonomía es un proceso sistemático para identificar, analizar y controlar los factores de riesgo en el lugar de trabajo, a menudo para reducir los trastornos musculoesqueléticos.</a:t>
            </a:r>
          </a:p>
          <a:p>
            <a:pPr marL="240029" marR="5080" indent="-227329">
              <a:lnSpc>
                <a:spcPct val="100000"/>
              </a:lnSpc>
              <a:spcBef>
                <a:spcPts val="2000"/>
              </a:spcBef>
              <a:buFont typeface="Arial"/>
              <a:buChar char="•"/>
              <a:tabLst>
                <a:tab pos="241300" algn="l"/>
              </a:tabLst>
            </a:pPr>
            <a:r>
              <a:rPr lang="es-ES" sz="2400" dirty="0">
                <a:solidFill>
                  <a:srgbClr val="003864"/>
                </a:solidFill>
                <a:latin typeface="Calibri"/>
                <a:cs typeface="Calibri"/>
              </a:rPr>
              <a:t>El Instituto Nacional de Seguridad y Salud Ocupacional (NIOSH) ha creado un sitio para ayudar a diseñar un programa de ergonomía eficaz con el fin de prevenir los trastornos musculoesqueléticos relacionados con el trabajo.</a:t>
            </a:r>
          </a:p>
          <a:p>
            <a:pPr marL="240029" indent="-227329">
              <a:lnSpc>
                <a:spcPct val="100000"/>
              </a:lnSpc>
              <a:spcBef>
                <a:spcPts val="2005"/>
              </a:spcBef>
              <a:buFont typeface="Arial"/>
              <a:buChar char="•"/>
              <a:tabLst>
                <a:tab pos="240029" algn="l"/>
              </a:tabLst>
            </a:pPr>
            <a:r>
              <a:rPr lang="es-ES" sz="2400" dirty="0">
                <a:solidFill>
                  <a:srgbClr val="003864"/>
                </a:solidFill>
                <a:latin typeface="Calibri"/>
                <a:cs typeface="Calibri"/>
              </a:rPr>
              <a:t>Visite </a:t>
            </a:r>
            <a:r>
              <a:rPr lang="es-ES" sz="2400" u="sng" dirty="0">
                <a:solidFill>
                  <a:srgbClr val="0562C1"/>
                </a:solidFill>
                <a:uFill>
                  <a:solidFill>
                    <a:srgbClr val="0562C1"/>
                  </a:solidFill>
                </a:uFill>
                <a:latin typeface="Calibri"/>
                <a:cs typeface="Calibri"/>
                <a:hlinkClick r:id="rId2"/>
              </a:rPr>
              <a:t>cdc.gov/niosh/topics/ergonomics/ergoprimer</a:t>
            </a:r>
            <a:r>
              <a:rPr lang="es-ES" sz="2400" dirty="0">
                <a:solidFill>
                  <a:srgbClr val="0562C1"/>
                </a:solidFill>
                <a:latin typeface="Calibri"/>
                <a:cs typeface="Calibri"/>
              </a:rPr>
              <a:t> </a:t>
            </a:r>
            <a:r>
              <a:rPr lang="es-ES" sz="2400" dirty="0">
                <a:solidFill>
                  <a:srgbClr val="003864"/>
                </a:solidFill>
                <a:latin typeface="Calibri"/>
                <a:cs typeface="Calibri"/>
              </a:rPr>
              <a:t>para más información.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264603"/>
            <a:ext cx="10924541" cy="574040"/>
          </a:xfrm>
          <a:prstGeom prst="rect">
            <a:avLst/>
          </a:prstGeom>
        </p:spPr>
        <p:txBody>
          <a:bodyPr vert="horz" wrap="square" lIns="0" tIns="12700" rIns="0" bIns="0" rtlCol="0">
            <a:spAutoFit/>
          </a:bodyPr>
          <a:lstStyle/>
          <a:p>
            <a:pPr marL="12700">
              <a:lnSpc>
                <a:spcPct val="100000"/>
              </a:lnSpc>
              <a:spcBef>
                <a:spcPts val="100"/>
              </a:spcBef>
              <a:tabLst>
                <a:tab pos="1550035" algn="l"/>
              </a:tabLst>
            </a:pPr>
            <a:r>
              <a:rPr lang="es-ES" dirty="0"/>
              <a:t>NIOSH:	Elementos de los programas de ergonomía</a:t>
            </a:r>
          </a:p>
        </p:txBody>
      </p:sp>
      <p:sp>
        <p:nvSpPr>
          <p:cNvPr id="3" name="object 3"/>
          <p:cNvSpPr txBox="1"/>
          <p:nvPr/>
        </p:nvSpPr>
        <p:spPr>
          <a:xfrm>
            <a:off x="916939" y="1607832"/>
            <a:ext cx="5022850" cy="1377315"/>
          </a:xfrm>
          <a:prstGeom prst="rect">
            <a:avLst/>
          </a:prstGeom>
        </p:spPr>
        <p:txBody>
          <a:bodyPr vert="horz" wrap="square" lIns="0" tIns="12700" rIns="0" bIns="0" rtlCol="0">
            <a:spAutoFit/>
          </a:bodyPr>
          <a:lstStyle/>
          <a:p>
            <a:pPr marL="240029" indent="-227329">
              <a:lnSpc>
                <a:spcPct val="100000"/>
              </a:lnSpc>
              <a:spcBef>
                <a:spcPts val="100"/>
              </a:spcBef>
              <a:buClr>
                <a:srgbClr val="003864"/>
              </a:buClr>
              <a:buFont typeface="Arial"/>
              <a:buChar char="•"/>
              <a:tabLst>
                <a:tab pos="240029" algn="l"/>
                <a:tab pos="1231265" algn="l"/>
              </a:tabLst>
            </a:pPr>
            <a:r>
              <a:rPr lang="es-ES" sz="2400" u="sng" dirty="0">
                <a:solidFill>
                  <a:srgbClr val="0562C1"/>
                </a:solidFill>
                <a:uFill>
                  <a:solidFill>
                    <a:srgbClr val="0562C1"/>
                  </a:solidFill>
                </a:uFill>
                <a:latin typeface="Calibri"/>
                <a:cs typeface="Calibri"/>
                <a:hlinkClick r:id="rId2"/>
              </a:rPr>
              <a:t>Paso 1:	Identificar factores de riesgo</a:t>
            </a:r>
          </a:p>
          <a:p>
            <a:pPr marL="239395" marR="5080" indent="-227329">
              <a:lnSpc>
                <a:spcPct val="100000"/>
              </a:lnSpc>
              <a:spcBef>
                <a:spcPts val="2000"/>
              </a:spcBef>
              <a:buClr>
                <a:srgbClr val="003864"/>
              </a:buClr>
              <a:buFont typeface="Arial"/>
              <a:buChar char="•"/>
              <a:tabLst>
                <a:tab pos="240665" algn="l"/>
                <a:tab pos="1231265" algn="l"/>
              </a:tabLst>
            </a:pPr>
            <a:r>
              <a:rPr lang="es-ES" sz="2400" u="sng" dirty="0">
                <a:solidFill>
                  <a:srgbClr val="0562C1"/>
                </a:solidFill>
                <a:uFill>
                  <a:solidFill>
                    <a:srgbClr val="0562C1"/>
                  </a:solidFill>
                </a:uFill>
                <a:latin typeface="Calibri"/>
                <a:cs typeface="Calibri"/>
                <a:hlinkClick r:id="rId3"/>
              </a:rPr>
              <a:t>Paso 2:	Involucrar y formar a la </a:t>
            </a:r>
            <a:r>
              <a:rPr lang="es-ES" sz="2400" u="sng" dirty="0">
                <a:solidFill>
                  <a:srgbClr val="0562C1"/>
                </a:solidFill>
                <a:latin typeface="Calibri"/>
                <a:cs typeface="Calibri"/>
              </a:rPr>
              <a:t>gerencia </a:t>
            </a:r>
            <a:r>
              <a:rPr lang="es-ES" sz="2400" u="sng" dirty="0">
                <a:solidFill>
                  <a:srgbClr val="0562C1"/>
                </a:solidFill>
                <a:uFill>
                  <a:solidFill>
                    <a:srgbClr val="0562C1"/>
                  </a:solidFill>
                </a:uFill>
                <a:latin typeface="Calibri"/>
                <a:cs typeface="Calibri"/>
                <a:hlinkClick r:id="rId3"/>
              </a:rPr>
              <a:t>y los trabajadores</a:t>
            </a:r>
          </a:p>
        </p:txBody>
      </p:sp>
      <p:sp>
        <p:nvSpPr>
          <p:cNvPr id="4" name="object 4"/>
          <p:cNvSpPr txBox="1"/>
          <p:nvPr/>
        </p:nvSpPr>
        <p:spPr>
          <a:xfrm>
            <a:off x="916939" y="3214128"/>
            <a:ext cx="4519930" cy="756920"/>
          </a:xfrm>
          <a:prstGeom prst="rect">
            <a:avLst/>
          </a:prstGeom>
        </p:spPr>
        <p:txBody>
          <a:bodyPr vert="horz" wrap="square" lIns="0" tIns="12700" rIns="0" bIns="0" rtlCol="0">
            <a:spAutoFit/>
          </a:bodyPr>
          <a:lstStyle/>
          <a:p>
            <a:pPr marL="240029" marR="5080" indent="-227329">
              <a:lnSpc>
                <a:spcPct val="100000"/>
              </a:lnSpc>
              <a:spcBef>
                <a:spcPts val="100"/>
              </a:spcBef>
              <a:buClr>
                <a:srgbClr val="003864"/>
              </a:buClr>
              <a:buFont typeface="Arial"/>
              <a:buChar char="•"/>
              <a:tabLst>
                <a:tab pos="241300" algn="l"/>
                <a:tab pos="1231265" algn="l"/>
              </a:tabLst>
            </a:pPr>
            <a:r>
              <a:rPr lang="es-ES" sz="2400" u="sng" dirty="0">
                <a:solidFill>
                  <a:srgbClr val="0562C1"/>
                </a:solidFill>
                <a:uFill>
                  <a:solidFill>
                    <a:srgbClr val="0562C1"/>
                  </a:solidFill>
                </a:uFill>
                <a:latin typeface="Calibri"/>
                <a:cs typeface="Calibri"/>
                <a:hlinkClick r:id="rId4"/>
              </a:rPr>
              <a:t>Paso 3:	Recoger pruebas de salud y médicas</a:t>
            </a:r>
          </a:p>
        </p:txBody>
      </p:sp>
      <p:sp>
        <p:nvSpPr>
          <p:cNvPr id="5" name="object 5"/>
          <p:cNvSpPr txBox="1"/>
          <p:nvPr/>
        </p:nvSpPr>
        <p:spPr>
          <a:xfrm>
            <a:off x="916939" y="4198632"/>
            <a:ext cx="4739005" cy="756920"/>
          </a:xfrm>
          <a:prstGeom prst="rect">
            <a:avLst/>
          </a:prstGeom>
        </p:spPr>
        <p:txBody>
          <a:bodyPr vert="horz" wrap="square" lIns="0" tIns="12700" rIns="0" bIns="0" rtlCol="0">
            <a:spAutoFit/>
          </a:bodyPr>
          <a:lstStyle/>
          <a:p>
            <a:pPr marL="240029" marR="5080" indent="-227329">
              <a:lnSpc>
                <a:spcPct val="100000"/>
              </a:lnSpc>
              <a:spcBef>
                <a:spcPts val="100"/>
              </a:spcBef>
              <a:buClr>
                <a:srgbClr val="003864"/>
              </a:buClr>
              <a:buFont typeface="Arial"/>
              <a:buChar char="•"/>
              <a:tabLst>
                <a:tab pos="241300" algn="l"/>
                <a:tab pos="1231900" algn="l"/>
              </a:tabLst>
            </a:pPr>
            <a:r>
              <a:rPr lang="es-ES" sz="2400" u="sng" dirty="0">
                <a:solidFill>
                  <a:srgbClr val="0562C1"/>
                </a:solidFill>
                <a:uFill>
                  <a:solidFill>
                    <a:srgbClr val="0562C1"/>
                  </a:solidFill>
                </a:uFill>
                <a:latin typeface="Calibri"/>
                <a:cs typeface="Calibri"/>
                <a:hlinkClick r:id="rId5"/>
              </a:rPr>
              <a:t>Paso 4:	Evaluar su programa de ergonomía</a:t>
            </a:r>
          </a:p>
        </p:txBody>
      </p:sp>
      <p:sp>
        <p:nvSpPr>
          <p:cNvPr id="6" name="object 6"/>
          <p:cNvSpPr txBox="1"/>
          <p:nvPr/>
        </p:nvSpPr>
        <p:spPr>
          <a:xfrm>
            <a:off x="6250940" y="1607832"/>
            <a:ext cx="4427220" cy="756920"/>
          </a:xfrm>
          <a:prstGeom prst="rect">
            <a:avLst/>
          </a:prstGeom>
        </p:spPr>
        <p:txBody>
          <a:bodyPr vert="horz" wrap="square" lIns="0" tIns="12700" rIns="0" bIns="0" rtlCol="0">
            <a:spAutoFit/>
          </a:bodyPr>
          <a:lstStyle/>
          <a:p>
            <a:pPr marL="240029" marR="5080" indent="-227329">
              <a:lnSpc>
                <a:spcPct val="100000"/>
              </a:lnSpc>
              <a:spcBef>
                <a:spcPts val="100"/>
              </a:spcBef>
              <a:buClr>
                <a:srgbClr val="003864"/>
              </a:buClr>
              <a:buFont typeface="Arial"/>
              <a:buChar char="•"/>
              <a:tabLst>
                <a:tab pos="241300" algn="l"/>
                <a:tab pos="1231900" algn="l"/>
              </a:tabLst>
            </a:pPr>
            <a:r>
              <a:rPr lang="es-ES" sz="2400" u="sng" dirty="0">
                <a:solidFill>
                  <a:srgbClr val="0562C1"/>
                </a:solidFill>
                <a:uFill>
                  <a:solidFill>
                    <a:srgbClr val="0562C1"/>
                  </a:solidFill>
                </a:uFill>
                <a:latin typeface="Calibri"/>
                <a:cs typeface="Calibri"/>
                <a:hlinkClick r:id="rId6"/>
              </a:rPr>
              <a:t>Paso 5:	Evalúe su programa de ergonomía</a:t>
            </a:r>
          </a:p>
        </p:txBody>
      </p:sp>
      <p:sp>
        <p:nvSpPr>
          <p:cNvPr id="7" name="object 7"/>
          <p:cNvSpPr txBox="1"/>
          <p:nvPr/>
        </p:nvSpPr>
        <p:spPr>
          <a:xfrm>
            <a:off x="6250940" y="2593860"/>
            <a:ext cx="4940935" cy="1122680"/>
          </a:xfrm>
          <a:prstGeom prst="rect">
            <a:avLst/>
          </a:prstGeom>
        </p:spPr>
        <p:txBody>
          <a:bodyPr vert="horz" wrap="square" lIns="0" tIns="12700" rIns="0" bIns="0" rtlCol="0">
            <a:spAutoFit/>
          </a:bodyPr>
          <a:lstStyle/>
          <a:p>
            <a:pPr marL="239395" marR="5080" indent="-227329">
              <a:lnSpc>
                <a:spcPct val="100000"/>
              </a:lnSpc>
              <a:spcBef>
                <a:spcPts val="100"/>
              </a:spcBef>
              <a:buClr>
                <a:srgbClr val="003864"/>
              </a:buClr>
              <a:buFont typeface="Arial"/>
              <a:buChar char="•"/>
              <a:tabLst>
                <a:tab pos="240665" algn="l"/>
                <a:tab pos="1231900" algn="l"/>
              </a:tabLst>
            </a:pPr>
            <a:r>
              <a:rPr lang="es-ES" sz="2400" u="sng" dirty="0">
                <a:solidFill>
                  <a:srgbClr val="0562C1"/>
                </a:solidFill>
                <a:uFill>
                  <a:solidFill>
                    <a:srgbClr val="0562C1"/>
                  </a:solidFill>
                </a:uFill>
                <a:latin typeface="Calibri"/>
                <a:cs typeface="Calibri"/>
                <a:hlinkClick r:id="rId7"/>
              </a:rPr>
              <a:t>Paso 6:	Promover la recuperación de los trabajadores</a:t>
            </a:r>
            <a:r>
              <a:rPr lang="es-ES" sz="2400" dirty="0">
                <a:solidFill>
                  <a:srgbClr val="0562C1"/>
                </a:solidFill>
                <a:latin typeface="Calibri"/>
                <a:cs typeface="Calibri"/>
              </a:rPr>
              <a:t> </a:t>
            </a:r>
            <a:r>
              <a:rPr lang="es-ES" sz="2400" u="sng" dirty="0">
                <a:solidFill>
                  <a:srgbClr val="0562C1"/>
                </a:solidFill>
                <a:uFill>
                  <a:solidFill>
                    <a:srgbClr val="0562C1"/>
                  </a:solidFill>
                </a:uFill>
                <a:latin typeface="Calibri"/>
                <a:cs typeface="Calibri"/>
                <a:hlinkClick r:id="rId7"/>
              </a:rPr>
              <a:t>a través de la administración de la atención médica y vuelta al trabajo</a:t>
            </a:r>
          </a:p>
        </p:txBody>
      </p:sp>
      <p:sp>
        <p:nvSpPr>
          <p:cNvPr id="8" name="object 8"/>
          <p:cNvSpPr txBox="1"/>
          <p:nvPr/>
        </p:nvSpPr>
        <p:spPr>
          <a:xfrm>
            <a:off x="6250940" y="4297321"/>
            <a:ext cx="5157471" cy="1122680"/>
          </a:xfrm>
          <a:prstGeom prst="rect">
            <a:avLst/>
          </a:prstGeom>
        </p:spPr>
        <p:txBody>
          <a:bodyPr vert="horz" wrap="square" lIns="0" tIns="12700" rIns="0" bIns="0" rtlCol="0">
            <a:spAutoFit/>
          </a:bodyPr>
          <a:lstStyle/>
          <a:p>
            <a:pPr marL="240029" marR="5080" indent="-227329">
              <a:lnSpc>
                <a:spcPct val="100000"/>
              </a:lnSpc>
              <a:spcBef>
                <a:spcPts val="100"/>
              </a:spcBef>
              <a:buClr>
                <a:srgbClr val="003864"/>
              </a:buClr>
              <a:buFont typeface="Arial"/>
              <a:buChar char="•"/>
              <a:tabLst>
                <a:tab pos="241300" algn="l"/>
                <a:tab pos="1231900" algn="l"/>
              </a:tabLst>
            </a:pPr>
            <a:r>
              <a:rPr lang="es-ES" sz="2400" u="sng" dirty="0">
                <a:solidFill>
                  <a:srgbClr val="0562C1"/>
                </a:solidFill>
                <a:uFill>
                  <a:solidFill>
                    <a:srgbClr val="0562C1"/>
                  </a:solidFill>
                </a:uFill>
                <a:latin typeface="Calibri"/>
                <a:cs typeface="Calibri"/>
                <a:hlinkClick r:id="rId8"/>
              </a:rPr>
              <a:t>Paso 7:	Mantener el compromiso de la gerencia y la participación de los empleados</a:t>
            </a:r>
          </a:p>
        </p:txBody>
      </p:sp>
      <p:sp>
        <p:nvSpPr>
          <p:cNvPr id="9" name="object 9"/>
          <p:cNvSpPr txBox="1"/>
          <p:nvPr/>
        </p:nvSpPr>
        <p:spPr>
          <a:xfrm>
            <a:off x="5757322" y="6425628"/>
            <a:ext cx="676910" cy="208279"/>
          </a:xfrm>
          <a:prstGeom prst="rect">
            <a:avLst/>
          </a:prstGeom>
        </p:spPr>
        <p:txBody>
          <a:bodyPr vert="horz" wrap="square" lIns="0" tIns="12700" rIns="0" bIns="0" rtlCol="0">
            <a:spAutoFit/>
          </a:bodyPr>
          <a:lstStyle/>
          <a:p>
            <a:pPr marL="12700">
              <a:lnSpc>
                <a:spcPct val="100000"/>
              </a:lnSpc>
              <a:spcBef>
                <a:spcPts val="100"/>
              </a:spcBef>
            </a:pPr>
            <a:r>
              <a:rPr lang="es-ES" sz="1200" dirty="0">
                <a:latin typeface="Calibri"/>
                <a:cs typeface="Calibri"/>
              </a:rPr>
              <a:t>dli.mn.gov</a:t>
            </a:r>
          </a:p>
        </p:txBody>
      </p:sp>
      <p:sp>
        <p:nvSpPr>
          <p:cNvPr id="10" name="object 10"/>
          <p:cNvSpPr txBox="1"/>
          <p:nvPr/>
        </p:nvSpPr>
        <p:spPr>
          <a:xfrm>
            <a:off x="11094522" y="6425628"/>
            <a:ext cx="180975" cy="208279"/>
          </a:xfrm>
          <a:prstGeom prst="rect">
            <a:avLst/>
          </a:prstGeom>
        </p:spPr>
        <p:txBody>
          <a:bodyPr vert="horz" wrap="square" lIns="0" tIns="12700" rIns="0" bIns="0" rtlCol="0">
            <a:spAutoFit/>
          </a:bodyPr>
          <a:lstStyle/>
          <a:p>
            <a:pPr marL="12700">
              <a:lnSpc>
                <a:spcPct val="100000"/>
              </a:lnSpc>
              <a:spcBef>
                <a:spcPts val="100"/>
              </a:spcBef>
            </a:pPr>
            <a:r>
              <a:rPr lang="es-ES" sz="1200" dirty="0">
                <a:latin typeface="Calibri"/>
                <a:cs typeface="Calibri"/>
              </a:rPr>
              <a:t>16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54625" rIns="0" bIns="0" rtlCol="0">
            <a:spAutoFit/>
          </a:bodyPr>
          <a:lstStyle/>
          <a:p>
            <a:pPr marL="118745">
              <a:lnSpc>
                <a:spcPct val="100000"/>
              </a:lnSpc>
              <a:spcBef>
                <a:spcPts val="100"/>
              </a:spcBef>
            </a:pPr>
            <a:r>
              <a:rPr lang="es-ES" dirty="0">
                <a:solidFill>
                  <a:srgbClr val="000000"/>
                </a:solidFill>
              </a:rPr>
              <a:t>Programa de ergonomía [de esta instalación]</a:t>
            </a:r>
          </a:p>
        </p:txBody>
      </p:sp>
      <p:sp>
        <p:nvSpPr>
          <p:cNvPr id="3" name="object 3"/>
          <p:cNvSpPr txBox="1"/>
          <p:nvPr/>
        </p:nvSpPr>
        <p:spPr>
          <a:xfrm>
            <a:off x="916938" y="1440186"/>
            <a:ext cx="10741662" cy="4526880"/>
          </a:xfrm>
          <a:prstGeom prst="rect">
            <a:avLst/>
          </a:prstGeom>
        </p:spPr>
        <p:txBody>
          <a:bodyPr vert="horz" wrap="square" lIns="0" tIns="12700" rIns="0" bIns="0" rtlCol="0">
            <a:spAutoFit/>
          </a:bodyPr>
          <a:lstStyle/>
          <a:p>
            <a:pPr marL="63500">
              <a:lnSpc>
                <a:spcPct val="100000"/>
              </a:lnSpc>
              <a:spcBef>
                <a:spcPts val="100"/>
              </a:spcBef>
            </a:pPr>
            <a:r>
              <a:rPr lang="es-ES" sz="2400" dirty="0">
                <a:latin typeface="Calibri"/>
                <a:cs typeface="Calibri"/>
              </a:rPr>
              <a:t>[Detalle cada uno de los siguientes aspectos sobre cómo funciona el programa de ergonomía de la instalación.]</a:t>
            </a:r>
          </a:p>
          <a:p>
            <a:pPr marL="469265" indent="-456565">
              <a:lnSpc>
                <a:spcPct val="100000"/>
              </a:lnSpc>
              <a:spcBef>
                <a:spcPts val="2395"/>
              </a:spcBef>
              <a:buAutoNum type="arabicPeriod"/>
              <a:tabLst>
                <a:tab pos="469265" algn="l"/>
              </a:tabLst>
            </a:pPr>
            <a:r>
              <a:rPr lang="es-ES" sz="2400" dirty="0">
                <a:latin typeface="Calibri"/>
                <a:cs typeface="Calibri"/>
              </a:rPr>
              <a:t>Una evaluación para identificar y reducir los factores de riesgo de trastornos musculoesqueléticos en la instalación</a:t>
            </a:r>
          </a:p>
          <a:p>
            <a:pPr marL="469265" marR="993140" indent="-457200">
              <a:lnSpc>
                <a:spcPct val="100000"/>
              </a:lnSpc>
              <a:spcBef>
                <a:spcPts val="2005"/>
              </a:spcBef>
              <a:buAutoNum type="arabicPeriod" startAt="2"/>
              <a:tabLst>
                <a:tab pos="469265" algn="l"/>
              </a:tabLst>
            </a:pPr>
            <a:r>
              <a:rPr lang="es-ES" sz="2400" dirty="0">
                <a:latin typeface="Calibri"/>
                <a:cs typeface="Calibri"/>
              </a:rPr>
              <a:t>Una capacitación inicial y continua de los empleados sobre ergonomía y sus beneficios, incluida la importancia de reportar los primeros síntomas de los trastornos musculoesqueléticos</a:t>
            </a:r>
          </a:p>
          <a:p>
            <a:pPr marL="469265" marR="200660" indent="-457200">
              <a:lnSpc>
                <a:spcPct val="100000"/>
              </a:lnSpc>
              <a:spcBef>
                <a:spcPts val="2000"/>
              </a:spcBef>
              <a:buAutoNum type="arabicPeriod" startAt="2"/>
              <a:tabLst>
                <a:tab pos="469265" algn="l"/>
              </a:tabLst>
            </a:pPr>
            <a:r>
              <a:rPr lang="es-ES" sz="2400" dirty="0">
                <a:latin typeface="Calibri"/>
                <a:cs typeface="Calibri"/>
              </a:rPr>
              <a:t>Un procedimiento para garantizar el reporte temprano de trastornos musculoesqueléticos para prevenir o reducir la progresión de los síntomas, el desarrollo de lesiones graves y reclamaciones por tiempo perdido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8" y="17715"/>
            <a:ext cx="11229341" cy="1013063"/>
          </a:xfrm>
          <a:prstGeom prst="rect">
            <a:avLst/>
          </a:prstGeom>
        </p:spPr>
        <p:txBody>
          <a:bodyPr vert="horz" wrap="square" lIns="0" tIns="454625" rIns="0" bIns="0" rtlCol="0">
            <a:spAutoFit/>
          </a:bodyPr>
          <a:lstStyle/>
          <a:p>
            <a:pPr marL="118745">
              <a:lnSpc>
                <a:spcPct val="100000"/>
              </a:lnSpc>
              <a:spcBef>
                <a:spcPts val="100"/>
              </a:spcBef>
            </a:pPr>
            <a:r>
              <a:rPr lang="es-ES" dirty="0">
                <a:solidFill>
                  <a:srgbClr val="000000"/>
                </a:solidFill>
              </a:rPr>
              <a:t>Programa de ergonomía [de esta instalación], continuación</a:t>
            </a:r>
          </a:p>
        </p:txBody>
      </p:sp>
      <p:sp>
        <p:nvSpPr>
          <p:cNvPr id="3" name="object 3"/>
          <p:cNvSpPr txBox="1"/>
          <p:nvPr/>
        </p:nvSpPr>
        <p:spPr>
          <a:xfrm>
            <a:off x="968114" y="1439927"/>
            <a:ext cx="10233286" cy="5127045"/>
          </a:xfrm>
          <a:prstGeom prst="rect">
            <a:avLst/>
          </a:prstGeom>
        </p:spPr>
        <p:txBody>
          <a:bodyPr vert="horz" wrap="square" lIns="0" tIns="12700" rIns="0" bIns="0" rtlCol="0">
            <a:spAutoFit/>
          </a:bodyPr>
          <a:lstStyle/>
          <a:p>
            <a:pPr marL="12700">
              <a:lnSpc>
                <a:spcPct val="100000"/>
              </a:lnSpc>
              <a:spcBef>
                <a:spcPts val="100"/>
              </a:spcBef>
            </a:pPr>
            <a:r>
              <a:rPr lang="es-ES" sz="2400" dirty="0">
                <a:latin typeface="Calibri"/>
                <a:cs typeface="Calibri"/>
              </a:rPr>
              <a:t>[Detalle cada uno de los siguientes aspectos sobre cómo funciona el programa de ergonomía de la instalación.]</a:t>
            </a:r>
          </a:p>
          <a:p>
            <a:pPr marL="548640" marR="727075" indent="-457200">
              <a:lnSpc>
                <a:spcPct val="100000"/>
              </a:lnSpc>
              <a:spcBef>
                <a:spcPts val="2220"/>
              </a:spcBef>
              <a:buAutoNum type="arabicPeriod" startAt="4"/>
              <a:tabLst>
                <a:tab pos="548640" algn="l"/>
              </a:tabLst>
            </a:pPr>
            <a:r>
              <a:rPr lang="es-ES" sz="2400" dirty="0">
                <a:latin typeface="Calibri"/>
                <a:cs typeface="Calibri"/>
              </a:rPr>
              <a:t>Un proceso para que los empleados proporcionen posibles soluciones que puedan implementarse para reducir, controlar o eliminar los trastornos musculoesqueléticos en el lugar de trabajo</a:t>
            </a:r>
          </a:p>
          <a:p>
            <a:pPr marL="548640" indent="-457200">
              <a:lnSpc>
                <a:spcPct val="100000"/>
              </a:lnSpc>
              <a:spcBef>
                <a:spcPts val="2005"/>
              </a:spcBef>
              <a:buAutoNum type="arabicPeriod" startAt="4"/>
              <a:tabLst>
                <a:tab pos="548640" algn="l"/>
              </a:tabLst>
            </a:pPr>
            <a:r>
              <a:rPr lang="es-ES" sz="2400" dirty="0">
                <a:latin typeface="Calibri"/>
                <a:cs typeface="Calibri"/>
              </a:rPr>
              <a:t>Procedimientos para garantizar que las modificaciones físicas de la planta y los proyectos de construcción importantes sean congruentes con los objetivos del programa</a:t>
            </a:r>
          </a:p>
          <a:p>
            <a:pPr marL="548640" indent="-457200">
              <a:lnSpc>
                <a:spcPct val="100000"/>
              </a:lnSpc>
              <a:spcBef>
                <a:spcPts val="2000"/>
              </a:spcBef>
              <a:buAutoNum type="arabicPeriod" startAt="6"/>
              <a:tabLst>
                <a:tab pos="548640" algn="l"/>
              </a:tabLst>
            </a:pPr>
            <a:r>
              <a:rPr lang="es-ES" sz="2400" dirty="0">
                <a:latin typeface="Calibri"/>
                <a:cs typeface="Calibri"/>
              </a:rPr>
              <a:t>Evaluaciones anuales del programa de ergonomía y cada vez que se produzca un cambio en el proceso de trabajo</a:t>
            </a:r>
          </a:p>
          <a:p>
            <a:pPr marL="548640" indent="-457200">
              <a:lnSpc>
                <a:spcPct val="100000"/>
              </a:lnSpc>
              <a:spcBef>
                <a:spcPts val="1995"/>
              </a:spcBef>
              <a:buAutoNum type="arabicPeriod" startAt="7"/>
              <a:tabLst>
                <a:tab pos="548640" algn="l"/>
              </a:tabLst>
            </a:pPr>
            <a:r>
              <a:rPr lang="es-ES" sz="2400" dirty="0">
                <a:latin typeface="Calibri"/>
                <a:cs typeface="Calibri"/>
              </a:rPr>
              <a:t>Cómo acceder al programa de ergonomía de la instalación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Atención médica – códigos NAICS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19</a:t>
            </a:fld>
            <a:endParaRPr spc="-25" dirty="0"/>
          </a:p>
        </p:txBody>
      </p:sp>
      <p:sp>
        <p:nvSpPr>
          <p:cNvPr id="3" name="object 3"/>
          <p:cNvSpPr txBox="1"/>
          <p:nvPr/>
        </p:nvSpPr>
        <p:spPr>
          <a:xfrm>
            <a:off x="916939" y="1838833"/>
            <a:ext cx="10396658" cy="3111108"/>
          </a:xfrm>
          <a:prstGeom prst="rect">
            <a:avLst/>
          </a:prstGeom>
        </p:spPr>
        <p:txBody>
          <a:bodyPr vert="horz" wrap="square" lIns="0" tIns="12700" rIns="0" bIns="0" rtlCol="0">
            <a:spAutoFit/>
          </a:bodyPr>
          <a:lstStyle/>
          <a:p>
            <a:pPr marL="240029" marR="1100455" indent="-227329">
              <a:lnSpc>
                <a:spcPct val="100000"/>
              </a:lnSpc>
              <a:spcBef>
                <a:spcPts val="100"/>
              </a:spcBef>
              <a:buFont typeface="Arial"/>
              <a:buChar char="•"/>
              <a:tabLst>
                <a:tab pos="241300" algn="l"/>
              </a:tabLst>
            </a:pPr>
            <a:r>
              <a:rPr lang="es-ES" sz="2400" dirty="0">
                <a:solidFill>
                  <a:srgbClr val="003864"/>
                </a:solidFill>
                <a:latin typeface="Calibri"/>
                <a:cs typeface="Calibri"/>
              </a:rPr>
              <a:t>Para los centros de atención médica, el manejo seguro de los pacientes es un importante factor de riesgo de lesiones y enfermedades musculoesqueléticas.</a:t>
            </a:r>
          </a:p>
          <a:p>
            <a:pPr marL="240029" indent="-227329">
              <a:lnSpc>
                <a:spcPct val="100000"/>
              </a:lnSpc>
              <a:spcBef>
                <a:spcPts val="2000"/>
              </a:spcBef>
              <a:buFont typeface="Arial"/>
              <a:buChar char="•"/>
              <a:tabLst>
                <a:tab pos="240029" algn="l"/>
              </a:tabLst>
            </a:pPr>
            <a:r>
              <a:rPr lang="es-ES" sz="2400" dirty="0">
                <a:solidFill>
                  <a:srgbClr val="003864"/>
                </a:solidFill>
                <a:latin typeface="Calibri"/>
                <a:cs typeface="Calibri"/>
              </a:rPr>
              <a:t>Los requisitos para el manejo seguro de pacientes están contenidos en las Leyes de Minnesota, artículo 182.6553.</a:t>
            </a:r>
          </a:p>
          <a:p>
            <a:pPr marL="240029" indent="-227329">
              <a:lnSpc>
                <a:spcPct val="100000"/>
              </a:lnSpc>
              <a:spcBef>
                <a:spcPts val="2005"/>
              </a:spcBef>
              <a:buFont typeface="Arial"/>
              <a:buChar char="•"/>
              <a:tabLst>
                <a:tab pos="240029" algn="l"/>
                <a:tab pos="6114415" algn="l"/>
              </a:tabLst>
            </a:pPr>
            <a:r>
              <a:rPr lang="es-ES" sz="2400" dirty="0">
                <a:solidFill>
                  <a:srgbClr val="003864"/>
                </a:solidFill>
                <a:latin typeface="Calibri"/>
                <a:cs typeface="Calibri"/>
              </a:rPr>
              <a:t>Para obtener más información, visite la página web </a:t>
            </a:r>
          </a:p>
          <a:p>
            <a:pPr marL="223838">
              <a:lnSpc>
                <a:spcPct val="100000"/>
              </a:lnSpc>
              <a:tabLst>
                <a:tab pos="240029" algn="l"/>
                <a:tab pos="6114415" algn="l"/>
              </a:tabLst>
            </a:pPr>
            <a:r>
              <a:rPr lang="es-ES" sz="2400" u="sng" dirty="0">
                <a:solidFill>
                  <a:srgbClr val="0562C1"/>
                </a:solidFill>
                <a:uFill>
                  <a:solidFill>
                    <a:srgbClr val="0562C1"/>
                  </a:solidFill>
                </a:uFill>
                <a:latin typeface="Calibri"/>
                <a:cs typeface="Calibri"/>
                <a:hlinkClick r:id="rId2"/>
              </a:rPr>
              <a:t>MNOSHA WSC: manejo seguro del paciente</a:t>
            </a:r>
            <a:r>
              <a:rPr lang="es-ES" sz="2400" dirty="0">
                <a:solidFill>
                  <a:srgbClr val="003864"/>
                </a:solidFill>
                <a:latin typeface="Calibri"/>
                <a:cs typeface="Calibri"/>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83108" y="5724144"/>
            <a:ext cx="3183635" cy="928115"/>
          </a:xfrm>
          <a:prstGeom prst="rect">
            <a:avLst/>
          </a:prstGeom>
        </p:spPr>
      </p:pic>
      <p:grpSp>
        <p:nvGrpSpPr>
          <p:cNvPr id="3" name="object 3"/>
          <p:cNvGrpSpPr/>
          <p:nvPr/>
        </p:nvGrpSpPr>
        <p:grpSpPr>
          <a:xfrm>
            <a:off x="0" y="4773167"/>
            <a:ext cx="12192000" cy="2085339"/>
            <a:chOff x="0" y="4773167"/>
            <a:chExt cx="12192000" cy="2085339"/>
          </a:xfrm>
        </p:grpSpPr>
        <p:pic>
          <p:nvPicPr>
            <p:cNvPr id="4" name="object 4"/>
            <p:cNvPicPr/>
            <p:nvPr/>
          </p:nvPicPr>
          <p:blipFill>
            <a:blip r:embed="rId3" cstate="print"/>
            <a:stretch>
              <a:fillRect/>
            </a:stretch>
          </p:blipFill>
          <p:spPr>
            <a:xfrm>
              <a:off x="9942576" y="5957315"/>
              <a:ext cx="1869947" cy="630935"/>
            </a:xfrm>
            <a:prstGeom prst="rect">
              <a:avLst/>
            </a:prstGeom>
          </p:spPr>
        </p:pic>
        <p:sp>
          <p:nvSpPr>
            <p:cNvPr id="5" name="object 5"/>
            <p:cNvSpPr/>
            <p:nvPr/>
          </p:nvSpPr>
          <p:spPr>
            <a:xfrm>
              <a:off x="0" y="4773167"/>
              <a:ext cx="12192000" cy="2085339"/>
            </a:xfrm>
            <a:custGeom>
              <a:avLst/>
              <a:gdLst/>
              <a:ahLst/>
              <a:cxnLst/>
              <a:rect l="l" t="t" r="r" b="b"/>
              <a:pathLst>
                <a:path w="12192000" h="2085340">
                  <a:moveTo>
                    <a:pt x="12192000" y="0"/>
                  </a:moveTo>
                  <a:lnTo>
                    <a:pt x="0" y="0"/>
                  </a:lnTo>
                  <a:lnTo>
                    <a:pt x="0" y="2084831"/>
                  </a:lnTo>
                  <a:lnTo>
                    <a:pt x="12192000" y="2084831"/>
                  </a:lnTo>
                  <a:lnTo>
                    <a:pt x="12192000" y="0"/>
                  </a:lnTo>
                  <a:close/>
                </a:path>
              </a:pathLst>
            </a:custGeom>
            <a:solidFill>
              <a:srgbClr val="E8E8E8"/>
            </a:solidFill>
          </p:spPr>
          <p:txBody>
            <a:bodyPr wrap="square" lIns="0" tIns="0" rIns="0" bIns="0" rtlCol="0"/>
            <a:lstStyle/>
            <a:p>
              <a:endParaRPr dirty="0"/>
            </a:p>
          </p:txBody>
        </p:sp>
      </p:grpSp>
      <p:grpSp>
        <p:nvGrpSpPr>
          <p:cNvPr id="6" name="object 6"/>
          <p:cNvGrpSpPr/>
          <p:nvPr/>
        </p:nvGrpSpPr>
        <p:grpSpPr>
          <a:xfrm>
            <a:off x="0" y="3649"/>
            <a:ext cx="12192000" cy="4773295"/>
            <a:chOff x="0" y="0"/>
            <a:chExt cx="12192000" cy="4773295"/>
          </a:xfrm>
        </p:grpSpPr>
        <p:pic>
          <p:nvPicPr>
            <p:cNvPr id="7" name="object 7"/>
            <p:cNvPicPr/>
            <p:nvPr/>
          </p:nvPicPr>
          <p:blipFill>
            <a:blip r:embed="rId4" cstate="print"/>
            <a:stretch>
              <a:fillRect/>
            </a:stretch>
          </p:blipFill>
          <p:spPr>
            <a:xfrm>
              <a:off x="0" y="0"/>
              <a:ext cx="12192000" cy="3698824"/>
            </a:xfrm>
            <a:prstGeom prst="rect">
              <a:avLst/>
            </a:prstGeom>
          </p:spPr>
        </p:pic>
        <p:sp>
          <p:nvSpPr>
            <p:cNvPr id="8" name="object 8"/>
            <p:cNvSpPr/>
            <p:nvPr/>
          </p:nvSpPr>
          <p:spPr>
            <a:xfrm>
              <a:off x="0" y="3477767"/>
              <a:ext cx="12192000" cy="1295400"/>
            </a:xfrm>
            <a:custGeom>
              <a:avLst/>
              <a:gdLst/>
              <a:ahLst/>
              <a:cxnLst/>
              <a:rect l="l" t="t" r="r" b="b"/>
              <a:pathLst>
                <a:path w="12192000" h="1295400">
                  <a:moveTo>
                    <a:pt x="12192000" y="0"/>
                  </a:moveTo>
                  <a:lnTo>
                    <a:pt x="0" y="0"/>
                  </a:lnTo>
                  <a:lnTo>
                    <a:pt x="0" y="1295399"/>
                  </a:lnTo>
                  <a:lnTo>
                    <a:pt x="12192000" y="1295399"/>
                  </a:lnTo>
                  <a:lnTo>
                    <a:pt x="12192000" y="0"/>
                  </a:lnTo>
                  <a:close/>
                </a:path>
              </a:pathLst>
            </a:custGeom>
            <a:solidFill>
              <a:srgbClr val="003864"/>
            </a:solidFill>
          </p:spPr>
          <p:txBody>
            <a:bodyPr wrap="square" lIns="0" tIns="0" rIns="0" bIns="0" rtlCol="0"/>
            <a:lstStyle/>
            <a:p>
              <a:endParaRPr dirty="0"/>
            </a:p>
          </p:txBody>
        </p:sp>
      </p:grpSp>
      <p:pic>
        <p:nvPicPr>
          <p:cNvPr id="9" name="object 9"/>
          <p:cNvPicPr/>
          <p:nvPr/>
        </p:nvPicPr>
        <p:blipFill>
          <a:blip r:embed="rId5" cstate="print"/>
          <a:stretch>
            <a:fillRect/>
          </a:stretch>
        </p:blipFill>
        <p:spPr>
          <a:xfrm>
            <a:off x="483108" y="5724144"/>
            <a:ext cx="3183635" cy="928115"/>
          </a:xfrm>
          <a:prstGeom prst="rect">
            <a:avLst/>
          </a:prstGeom>
        </p:spPr>
      </p:pic>
      <p:pic>
        <p:nvPicPr>
          <p:cNvPr id="10" name="object 10"/>
          <p:cNvPicPr/>
          <p:nvPr/>
        </p:nvPicPr>
        <p:blipFill>
          <a:blip r:embed="rId6" cstate="print"/>
          <a:stretch>
            <a:fillRect/>
          </a:stretch>
        </p:blipFill>
        <p:spPr>
          <a:xfrm>
            <a:off x="9942576" y="5957315"/>
            <a:ext cx="1869947" cy="630935"/>
          </a:xfrm>
          <a:prstGeom prst="rect">
            <a:avLst/>
          </a:prstGeom>
        </p:spPr>
      </p:pic>
      <p:sp>
        <p:nvSpPr>
          <p:cNvPr id="11" name="object 11"/>
          <p:cNvSpPr txBox="1"/>
          <p:nvPr/>
        </p:nvSpPr>
        <p:spPr>
          <a:xfrm>
            <a:off x="727741" y="3592668"/>
            <a:ext cx="10016459" cy="1120820"/>
          </a:xfrm>
          <a:prstGeom prst="rect">
            <a:avLst/>
          </a:prstGeom>
        </p:spPr>
        <p:txBody>
          <a:bodyPr vert="horz" wrap="square" lIns="0" tIns="12700" rIns="0" bIns="0" rtlCol="0">
            <a:spAutoFit/>
          </a:bodyPr>
          <a:lstStyle/>
          <a:p>
            <a:pPr marL="12700" algn="ctr">
              <a:lnSpc>
                <a:spcPct val="100000"/>
              </a:lnSpc>
              <a:spcBef>
                <a:spcPts val="100"/>
              </a:spcBef>
            </a:pPr>
            <a:r>
              <a:rPr lang="es-ES" sz="3600" dirty="0">
                <a:solidFill>
                  <a:srgbClr val="FFFFFF"/>
                </a:solidFill>
                <a:latin typeface="Calibri"/>
                <a:cs typeface="Calibri"/>
              </a:rPr>
              <a:t>Capacitación de empleados en ergonomía de OSHA de Minnesota 2023</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Reportar lesiones y otros peligros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20</a:t>
            </a:fld>
            <a:endParaRPr spc="-25" dirty="0"/>
          </a:p>
        </p:txBody>
      </p:sp>
      <p:sp>
        <p:nvSpPr>
          <p:cNvPr id="3" name="object 3"/>
          <p:cNvSpPr txBox="1"/>
          <p:nvPr/>
        </p:nvSpPr>
        <p:spPr>
          <a:xfrm>
            <a:off x="840451" y="1676400"/>
            <a:ext cx="10713085" cy="4558030"/>
          </a:xfrm>
          <a:prstGeom prst="rect">
            <a:avLst/>
          </a:prstGeom>
        </p:spPr>
        <p:txBody>
          <a:bodyPr vert="horz" wrap="square" lIns="0" tIns="12700" rIns="0" bIns="0" rtlCol="0">
            <a:spAutoFit/>
          </a:bodyPr>
          <a:lstStyle/>
          <a:p>
            <a:pPr marL="12700" marR="63500">
              <a:lnSpc>
                <a:spcPct val="100000"/>
              </a:lnSpc>
              <a:spcBef>
                <a:spcPts val="100"/>
              </a:spcBef>
            </a:pPr>
            <a:r>
              <a:rPr lang="es-ES" sz="2000" dirty="0">
                <a:solidFill>
                  <a:srgbClr val="003864"/>
                </a:solidFill>
                <a:latin typeface="Calibri"/>
                <a:cs typeface="Calibri"/>
              </a:rPr>
              <a:t>El reporte exhaustivo de las lesiones es importante para el éxito de un proceso de ergonomía. El objetivo de este esfuerzo es evaluar, diagnosticar y tratar adecuadamente los trastornos musculoesqueléticos. El reporte, el diagnóstico y la intervención tempranos pueden limitar la gravedad de las lesiones, mejorar la eficacia del tratamiento, minimizar la probabilidad de discapacidad o daño permanente y reducir las reclamaciones de indemnización laboral. Esto permitirá al empleador identificar correctamente las áreas de trabajo o tareas específicas donde las lesiones ocurren con frecuencia o son más graves.</a:t>
            </a:r>
          </a:p>
          <a:p>
            <a:pPr marL="12700" marR="413384">
              <a:lnSpc>
                <a:spcPct val="100000"/>
              </a:lnSpc>
              <a:spcBef>
                <a:spcPts val="2000"/>
              </a:spcBef>
            </a:pPr>
            <a:r>
              <a:rPr lang="es-ES" sz="2000" dirty="0">
                <a:solidFill>
                  <a:srgbClr val="003864"/>
                </a:solidFill>
                <a:latin typeface="Calibri"/>
                <a:cs typeface="Calibri"/>
              </a:rPr>
              <a:t>Esta información ayuda a dirigir las actividades del equipo de ergonomía, así como a guiar a los proveedores de atención médica en la toma de decisiones sobre el regreso al trabajo y el trabajo liviano.</a:t>
            </a:r>
          </a:p>
          <a:p>
            <a:pPr marL="12700" marR="5080">
              <a:lnSpc>
                <a:spcPct val="100000"/>
              </a:lnSpc>
              <a:spcBef>
                <a:spcPts val="2005"/>
              </a:spcBef>
            </a:pPr>
            <a:r>
              <a:rPr lang="es-ES" sz="2000" dirty="0">
                <a:solidFill>
                  <a:srgbClr val="003864"/>
                </a:solidFill>
                <a:latin typeface="Calibri"/>
                <a:cs typeface="Calibri"/>
              </a:rPr>
              <a:t>La regulación federal de registro y el reporte de lesiones y enfermedades de OSHA (</a:t>
            </a:r>
            <a:r>
              <a:rPr lang="es-ES" sz="2000" u="sng" dirty="0">
                <a:solidFill>
                  <a:srgbClr val="0562C1"/>
                </a:solidFill>
                <a:uFill>
                  <a:solidFill>
                    <a:srgbClr val="0562C1"/>
                  </a:solidFill>
                </a:uFill>
                <a:latin typeface="Calibri"/>
                <a:cs typeface="Calibri"/>
                <a:hlinkClick r:id="rId2"/>
              </a:rPr>
              <a:t>29 CFR Parte 1904</a:t>
            </a:r>
            <a:r>
              <a:rPr lang="es-ES" sz="2000" dirty="0">
                <a:solidFill>
                  <a:srgbClr val="003864"/>
                </a:solidFill>
                <a:latin typeface="Calibri"/>
                <a:cs typeface="Calibri"/>
              </a:rPr>
              <a:t>) exige que los empleadores registren y reporten las muertes, lesiones y enfermedades relacionadas con el trabajo.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Reporte temprano de signos y síntomas de TME</a:t>
            </a:r>
          </a:p>
        </p:txBody>
      </p:sp>
      <p:sp>
        <p:nvSpPr>
          <p:cNvPr id="3" name="object 3"/>
          <p:cNvSpPr txBox="1"/>
          <p:nvPr/>
        </p:nvSpPr>
        <p:spPr>
          <a:xfrm>
            <a:off x="914400" y="1600200"/>
            <a:ext cx="10970261" cy="4844916"/>
          </a:xfrm>
          <a:prstGeom prst="rect">
            <a:avLst/>
          </a:prstGeom>
        </p:spPr>
        <p:txBody>
          <a:bodyPr vert="horz" wrap="square" lIns="0" tIns="12700" rIns="0" bIns="0" rtlCol="0">
            <a:spAutoFit/>
          </a:bodyPr>
          <a:lstStyle/>
          <a:p>
            <a:pPr marL="12700">
              <a:lnSpc>
                <a:spcPct val="100000"/>
              </a:lnSpc>
              <a:spcBef>
                <a:spcPts val="1200"/>
              </a:spcBef>
            </a:pPr>
            <a:r>
              <a:rPr lang="es-ES" sz="2400" dirty="0">
                <a:solidFill>
                  <a:srgbClr val="003864"/>
                </a:solidFill>
                <a:latin typeface="Calibri"/>
                <a:cs typeface="Calibri"/>
              </a:rPr>
              <a:t>Fomentar y utilizar informes de síntomas de trastornos musculoesqueléticos (TME):</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refuerza la capacitación de los trabajadores sobre el reconocimiento de los síntomas de TME;</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alienta el reporte temprano de los síntomas de TME;</a:t>
            </a:r>
          </a:p>
          <a:p>
            <a:pPr marL="240029" marR="387985" indent="-227329">
              <a:lnSpc>
                <a:spcPct val="100000"/>
              </a:lnSpc>
              <a:spcBef>
                <a:spcPts val="1200"/>
              </a:spcBef>
              <a:buFont typeface="Arial"/>
              <a:buChar char="•"/>
              <a:tabLst>
                <a:tab pos="241300" algn="l"/>
              </a:tabLst>
            </a:pPr>
            <a:r>
              <a:rPr lang="es-ES" sz="2400" dirty="0">
                <a:solidFill>
                  <a:srgbClr val="003864"/>
                </a:solidFill>
                <a:latin typeface="Calibri"/>
                <a:cs typeface="Calibri"/>
              </a:rPr>
              <a:t>permite evaluaciones médicas inmediatas para diagnóstico, tratamiento y atención de seguimiento;</a:t>
            </a:r>
          </a:p>
          <a:p>
            <a:pPr marL="240029" marR="883285" indent="-227329">
              <a:lnSpc>
                <a:spcPct val="100000"/>
              </a:lnSpc>
              <a:spcBef>
                <a:spcPts val="1200"/>
              </a:spcBef>
              <a:buFont typeface="Arial"/>
              <a:buChar char="•"/>
              <a:tabLst>
                <a:tab pos="241300" algn="l"/>
              </a:tabLst>
            </a:pPr>
            <a:r>
              <a:rPr lang="es-ES" sz="2400" dirty="0">
                <a:solidFill>
                  <a:srgbClr val="003864"/>
                </a:solidFill>
                <a:latin typeface="Calibri"/>
                <a:cs typeface="Calibri"/>
              </a:rPr>
              <a:t>reduce la gravedad de las lesiones, el número de reclamaciones de indemnización laboral y los costos asociados, y la probabilidad de discapacidad permanente;</a:t>
            </a:r>
          </a:p>
          <a:p>
            <a:pPr marL="239395" marR="5080" indent="-227329">
              <a:lnSpc>
                <a:spcPct val="100000"/>
              </a:lnSpc>
              <a:spcBef>
                <a:spcPts val="1200"/>
              </a:spcBef>
              <a:buFont typeface="Arial"/>
              <a:buChar char="•"/>
              <a:tabLst>
                <a:tab pos="240665" algn="l"/>
              </a:tabLst>
            </a:pPr>
            <a:r>
              <a:rPr lang="es-ES" sz="2400" dirty="0">
                <a:solidFill>
                  <a:srgbClr val="003864"/>
                </a:solidFill>
                <a:latin typeface="Calibri"/>
                <a:cs typeface="Calibri"/>
              </a:rPr>
              <a:t>proporciona orientación sobre el regreso al trabajo y las restricciones en la colocación laboral durante el proceso de curación;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0" y="-228600"/>
            <a:ext cx="10135870" cy="1068070"/>
          </a:xfrm>
          <a:prstGeom prst="rect">
            <a:avLst/>
          </a:prstGeom>
        </p:spPr>
        <p:txBody>
          <a:bodyPr vert="horz" wrap="square" lIns="0" tIns="259588" rIns="0" bIns="0" rtlCol="0">
            <a:spAutoFit/>
          </a:bodyPr>
          <a:lstStyle/>
          <a:p>
            <a:pPr marL="12700">
              <a:lnSpc>
                <a:spcPct val="100000"/>
              </a:lnSpc>
              <a:spcBef>
                <a:spcPts val="100"/>
              </a:spcBef>
            </a:pPr>
            <a:r>
              <a:rPr lang="es-ES" dirty="0"/>
              <a:t>Reporte temprano de signos y síntomas de TME, continuación</a:t>
            </a:r>
          </a:p>
        </p:txBody>
      </p:sp>
      <p:sp>
        <p:nvSpPr>
          <p:cNvPr id="3" name="object 3"/>
          <p:cNvSpPr txBox="1"/>
          <p:nvPr/>
        </p:nvSpPr>
        <p:spPr>
          <a:xfrm>
            <a:off x="916939" y="1838833"/>
            <a:ext cx="9598661" cy="1631950"/>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lang="es-ES" sz="2400" dirty="0">
                <a:solidFill>
                  <a:srgbClr val="003864"/>
                </a:solidFill>
                <a:latin typeface="Calibri"/>
                <a:cs typeface="Calibri"/>
              </a:rPr>
              <a:t>guía las modificaciones del trabajo;</a:t>
            </a:r>
          </a:p>
          <a:p>
            <a:pPr marL="240029" indent="-227329">
              <a:lnSpc>
                <a:spcPct val="100000"/>
              </a:lnSpc>
              <a:spcBef>
                <a:spcPts val="2000"/>
              </a:spcBef>
              <a:buFont typeface="Arial"/>
              <a:buChar char="•"/>
              <a:tabLst>
                <a:tab pos="240029" algn="l"/>
              </a:tabLst>
            </a:pPr>
            <a:r>
              <a:rPr lang="es-ES" sz="2400" dirty="0">
                <a:solidFill>
                  <a:srgbClr val="003864"/>
                </a:solidFill>
                <a:latin typeface="Calibri"/>
                <a:cs typeface="Calibri"/>
              </a:rPr>
              <a:t>proporciona un mecanismo para rastrear y detectar lesiones de TME; y</a:t>
            </a:r>
          </a:p>
          <a:p>
            <a:pPr marL="240029" indent="-227329">
              <a:lnSpc>
                <a:spcPct val="100000"/>
              </a:lnSpc>
              <a:spcBef>
                <a:spcPts val="2005"/>
              </a:spcBef>
              <a:buFont typeface="Arial"/>
              <a:buChar char="•"/>
              <a:tabLst>
                <a:tab pos="240029" algn="l"/>
              </a:tabLst>
            </a:pPr>
            <a:r>
              <a:rPr lang="es-ES" sz="2400" dirty="0">
                <a:solidFill>
                  <a:srgbClr val="003864"/>
                </a:solidFill>
                <a:latin typeface="Calibri"/>
                <a:cs typeface="Calibri"/>
              </a:rPr>
              <a:t>permite evaluar la eficacia de los cambios del trabajo.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Los signos y síntomas de TME pueden incluir</a:t>
            </a:r>
          </a:p>
        </p:txBody>
      </p:sp>
      <p:sp>
        <p:nvSpPr>
          <p:cNvPr id="3" name="object 3"/>
          <p:cNvSpPr txBox="1"/>
          <p:nvPr/>
        </p:nvSpPr>
        <p:spPr>
          <a:xfrm>
            <a:off x="916939" y="1607832"/>
            <a:ext cx="4286885" cy="4414029"/>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lang="es-ES" sz="2400" dirty="0">
                <a:solidFill>
                  <a:srgbClr val="003864"/>
                </a:solidFill>
                <a:latin typeface="Calibri"/>
                <a:cs typeface="Calibri"/>
              </a:rPr>
              <a:t>Fatiga</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Dolor</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Molestias y dolencias (dolorosas o agudas)</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Debilidad</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Malestar</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Sensibilidad</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Ardor</a:t>
            </a:r>
          </a:p>
          <a:p>
            <a:pPr marL="240029" indent="-227329">
              <a:lnSpc>
                <a:spcPct val="100000"/>
              </a:lnSpc>
              <a:spcBef>
                <a:spcPts val="1200"/>
              </a:spcBef>
              <a:buFont typeface="Arial"/>
              <a:buChar char="•"/>
              <a:tabLst>
                <a:tab pos="240029" algn="l"/>
              </a:tabLst>
            </a:pPr>
            <a:r>
              <a:rPr lang="es-ES" sz="2400" dirty="0">
                <a:solidFill>
                  <a:srgbClr val="003864"/>
                </a:solidFill>
                <a:latin typeface="Calibri"/>
                <a:cs typeface="Calibri"/>
              </a:rPr>
              <a:t>Hormigueo</a:t>
            </a:r>
          </a:p>
        </p:txBody>
      </p:sp>
      <p:sp>
        <p:nvSpPr>
          <p:cNvPr id="4" name="object 4"/>
          <p:cNvSpPr txBox="1"/>
          <p:nvPr/>
        </p:nvSpPr>
        <p:spPr>
          <a:xfrm>
            <a:off x="5757322" y="1607832"/>
            <a:ext cx="6129878" cy="4714111"/>
          </a:xfrm>
          <a:prstGeom prst="rect">
            <a:avLst/>
          </a:prstGeom>
        </p:spPr>
        <p:txBody>
          <a:bodyPr vert="horz" wrap="square" lIns="0" tIns="12700" rIns="0" bIns="0" rtlCol="0">
            <a:spAutoFit/>
          </a:bodyPr>
          <a:lstStyle/>
          <a:p>
            <a:pPr marL="733425" indent="-227329">
              <a:lnSpc>
                <a:spcPct val="100000"/>
              </a:lnSpc>
              <a:spcBef>
                <a:spcPts val="1200"/>
              </a:spcBef>
              <a:buFont typeface="Arial"/>
              <a:buChar char="•"/>
              <a:tabLst>
                <a:tab pos="733425" algn="l"/>
              </a:tabLst>
            </a:pPr>
            <a:r>
              <a:rPr lang="es-ES" sz="2400" dirty="0">
                <a:solidFill>
                  <a:srgbClr val="003864"/>
                </a:solidFill>
                <a:latin typeface="Calibri"/>
                <a:cs typeface="Calibri"/>
              </a:rPr>
              <a:t>Entumecimiento</a:t>
            </a:r>
          </a:p>
          <a:p>
            <a:pPr marL="733425" indent="-227329">
              <a:lnSpc>
                <a:spcPct val="100000"/>
              </a:lnSpc>
              <a:spcBef>
                <a:spcPts val="1200"/>
              </a:spcBef>
              <a:buFont typeface="Arial"/>
              <a:buChar char="•"/>
              <a:tabLst>
                <a:tab pos="733425" algn="l"/>
              </a:tabLst>
            </a:pPr>
            <a:r>
              <a:rPr lang="es-ES" sz="2400" dirty="0">
                <a:solidFill>
                  <a:srgbClr val="003864"/>
                </a:solidFill>
                <a:latin typeface="Calibri"/>
                <a:cs typeface="Calibri"/>
              </a:rPr>
              <a:t>Rigidez</a:t>
            </a:r>
          </a:p>
          <a:p>
            <a:pPr marL="733425" indent="-227329">
              <a:lnSpc>
                <a:spcPct val="100000"/>
              </a:lnSpc>
              <a:spcBef>
                <a:spcPts val="1200"/>
              </a:spcBef>
              <a:buFont typeface="Arial"/>
              <a:buChar char="•"/>
              <a:tabLst>
                <a:tab pos="733425" algn="l"/>
              </a:tabLst>
            </a:pPr>
            <a:r>
              <a:rPr lang="es-ES" sz="2400" dirty="0">
                <a:solidFill>
                  <a:srgbClr val="003864"/>
                </a:solidFill>
                <a:latin typeface="Calibri"/>
                <a:cs typeface="Calibri"/>
              </a:rPr>
              <a:t>Hinchazón</a:t>
            </a:r>
          </a:p>
          <a:p>
            <a:pPr marL="733425" indent="-227329">
              <a:lnSpc>
                <a:spcPct val="100000"/>
              </a:lnSpc>
              <a:spcBef>
                <a:spcPts val="1200"/>
              </a:spcBef>
              <a:buFont typeface="Arial"/>
              <a:buChar char="•"/>
              <a:tabLst>
                <a:tab pos="733425" algn="l"/>
              </a:tabLst>
            </a:pPr>
            <a:r>
              <a:rPr lang="es-ES" sz="2400" dirty="0">
                <a:solidFill>
                  <a:srgbClr val="003864"/>
                </a:solidFill>
                <a:latin typeface="Calibri"/>
                <a:cs typeface="Calibri"/>
              </a:rPr>
              <a:t>Pérdida de coordinación</a:t>
            </a:r>
          </a:p>
          <a:p>
            <a:pPr marL="733425" indent="-227329">
              <a:lnSpc>
                <a:spcPct val="100000"/>
              </a:lnSpc>
              <a:spcBef>
                <a:spcPts val="1200"/>
              </a:spcBef>
              <a:buFont typeface="Arial"/>
              <a:buChar char="•"/>
              <a:tabLst>
                <a:tab pos="733425" algn="l"/>
              </a:tabLst>
            </a:pPr>
            <a:r>
              <a:rPr lang="es-ES" sz="2400" dirty="0">
                <a:solidFill>
                  <a:srgbClr val="003864"/>
                </a:solidFill>
                <a:latin typeface="Calibri"/>
                <a:cs typeface="Calibri"/>
              </a:rPr>
              <a:t>Partes del cuerpo que “se quedan dormidas”</a:t>
            </a:r>
          </a:p>
          <a:p>
            <a:pPr marL="733425" indent="-227329">
              <a:lnSpc>
                <a:spcPct val="100000"/>
              </a:lnSpc>
              <a:spcBef>
                <a:spcPts val="1200"/>
              </a:spcBef>
              <a:buFont typeface="Arial"/>
              <a:buChar char="•"/>
              <a:tabLst>
                <a:tab pos="733425" algn="l"/>
              </a:tabLst>
            </a:pPr>
            <a:r>
              <a:rPr lang="es-ES" sz="2400" dirty="0">
                <a:solidFill>
                  <a:srgbClr val="003864"/>
                </a:solidFill>
                <a:latin typeface="Calibri"/>
                <a:cs typeface="Calibri"/>
              </a:rPr>
              <a:t>Pérdida de fuerza</a:t>
            </a:r>
          </a:p>
          <a:p>
            <a:pPr marL="733425" indent="-227329">
              <a:lnSpc>
                <a:spcPct val="100000"/>
              </a:lnSpc>
              <a:spcBef>
                <a:spcPts val="1200"/>
              </a:spcBef>
              <a:buFont typeface="Arial"/>
              <a:buChar char="•"/>
              <a:tabLst>
                <a:tab pos="733425" algn="l"/>
              </a:tabLst>
            </a:pPr>
            <a:r>
              <a:rPr lang="es-ES" sz="2400" dirty="0">
                <a:solidFill>
                  <a:srgbClr val="003864"/>
                </a:solidFill>
                <a:latin typeface="Calibri"/>
                <a:cs typeface="Calibri"/>
              </a:rPr>
              <a:t>Pérdida de movimiento articular</a:t>
            </a:r>
          </a:p>
          <a:p>
            <a:pPr marL="733425" indent="-227329">
              <a:lnSpc>
                <a:spcPct val="100000"/>
              </a:lnSpc>
              <a:spcBef>
                <a:spcPts val="1200"/>
              </a:spcBef>
              <a:buFont typeface="Arial"/>
              <a:buChar char="•"/>
              <a:tabLst>
                <a:tab pos="733425" algn="l"/>
              </a:tabLst>
            </a:pPr>
            <a:r>
              <a:rPr lang="es-ES" sz="2400" dirty="0">
                <a:solidFill>
                  <a:srgbClr val="003864"/>
                </a:solidFill>
                <a:latin typeface="Calibri"/>
                <a:cs typeface="Calibri"/>
              </a:rPr>
              <a:t>Dificultades para dormir debido al dolor</a:t>
            </a:r>
          </a:p>
          <a:p>
            <a:pPr marL="12700">
              <a:lnSpc>
                <a:spcPct val="100000"/>
              </a:lnSpc>
              <a:spcBef>
                <a:spcPts val="894"/>
              </a:spcBef>
            </a:pPr>
            <a:r>
              <a:rPr lang="es-ES" sz="1200" dirty="0">
                <a:latin typeface="Calibri"/>
                <a:cs typeface="Calibri"/>
              </a:rPr>
              <a:t>dli.mn.gov</a:t>
            </a:r>
          </a:p>
        </p:txBody>
      </p:sp>
      <p:sp>
        <p:nvSpPr>
          <p:cNvPr id="5" name="object 5"/>
          <p:cNvSpPr txBox="1"/>
          <p:nvPr/>
        </p:nvSpPr>
        <p:spPr>
          <a:xfrm>
            <a:off x="11094522" y="6425628"/>
            <a:ext cx="180975" cy="208279"/>
          </a:xfrm>
          <a:prstGeom prst="rect">
            <a:avLst/>
          </a:prstGeom>
        </p:spPr>
        <p:txBody>
          <a:bodyPr vert="horz" wrap="square" lIns="0" tIns="12700" rIns="0" bIns="0" rtlCol="0">
            <a:spAutoFit/>
          </a:bodyPr>
          <a:lstStyle/>
          <a:p>
            <a:pPr marL="12700">
              <a:lnSpc>
                <a:spcPct val="100000"/>
              </a:lnSpc>
              <a:spcBef>
                <a:spcPts val="100"/>
              </a:spcBef>
            </a:pPr>
            <a:r>
              <a:rPr lang="es-ES" sz="1200" dirty="0">
                <a:latin typeface="Calibri"/>
                <a:cs typeface="Calibri"/>
              </a:rPr>
              <a:t>23</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49601" rIns="0" bIns="0" rtlCol="0">
            <a:spAutoFit/>
          </a:bodyPr>
          <a:lstStyle/>
          <a:p>
            <a:pPr marL="118745">
              <a:lnSpc>
                <a:spcPct val="100000"/>
              </a:lnSpc>
              <a:spcBef>
                <a:spcPts val="100"/>
              </a:spcBef>
            </a:pPr>
            <a:r>
              <a:rPr lang="es-ES" dirty="0">
                <a:solidFill>
                  <a:srgbClr val="000000"/>
                </a:solidFill>
              </a:rPr>
              <a:t>Los signos y síntomas de TME pueden incluir</a:t>
            </a:r>
          </a:p>
        </p:txBody>
      </p:sp>
      <p:sp>
        <p:nvSpPr>
          <p:cNvPr id="3" name="object 3"/>
          <p:cNvSpPr txBox="1"/>
          <p:nvPr/>
        </p:nvSpPr>
        <p:spPr>
          <a:xfrm>
            <a:off x="916939" y="1497188"/>
            <a:ext cx="4286885" cy="4414029"/>
          </a:xfrm>
          <a:prstGeom prst="rect">
            <a:avLst/>
          </a:prstGeom>
        </p:spPr>
        <p:txBody>
          <a:bodyPr vert="horz" wrap="square" lIns="0" tIns="12700" rIns="0" bIns="0" rtlCol="0">
            <a:spAutoFit/>
          </a:bodyPr>
          <a:lstStyle/>
          <a:p>
            <a:pPr marL="240029" indent="-227329">
              <a:lnSpc>
                <a:spcPct val="100000"/>
              </a:lnSpc>
              <a:spcBef>
                <a:spcPts val="1200"/>
              </a:spcBef>
              <a:buFont typeface="Arial"/>
              <a:buChar char="•"/>
              <a:tabLst>
                <a:tab pos="240029" algn="l"/>
              </a:tabLst>
            </a:pPr>
            <a:r>
              <a:rPr lang="es-ES" sz="2400" dirty="0">
                <a:latin typeface="Calibri"/>
                <a:cs typeface="Calibri"/>
              </a:rPr>
              <a:t>Fatiga</a:t>
            </a:r>
          </a:p>
          <a:p>
            <a:pPr marL="240029" indent="-227329">
              <a:lnSpc>
                <a:spcPct val="100000"/>
              </a:lnSpc>
              <a:spcBef>
                <a:spcPts val="1200"/>
              </a:spcBef>
              <a:buFont typeface="Arial"/>
              <a:buChar char="•"/>
              <a:tabLst>
                <a:tab pos="240029" algn="l"/>
              </a:tabLst>
            </a:pPr>
            <a:r>
              <a:rPr lang="es-ES" sz="2400" dirty="0">
                <a:latin typeface="Calibri"/>
                <a:cs typeface="Calibri"/>
              </a:rPr>
              <a:t>Dolor</a:t>
            </a:r>
          </a:p>
          <a:p>
            <a:pPr marL="240029" indent="-227329">
              <a:lnSpc>
                <a:spcPct val="100000"/>
              </a:lnSpc>
              <a:spcBef>
                <a:spcPts val="1200"/>
              </a:spcBef>
              <a:buFont typeface="Arial"/>
              <a:buChar char="•"/>
              <a:tabLst>
                <a:tab pos="240029" algn="l"/>
              </a:tabLst>
            </a:pPr>
            <a:r>
              <a:rPr lang="es-ES" sz="2400" dirty="0">
                <a:latin typeface="Calibri"/>
                <a:cs typeface="Calibri"/>
              </a:rPr>
              <a:t>Molestias y dolencias (dolorosas o agudas)</a:t>
            </a:r>
          </a:p>
          <a:p>
            <a:pPr marL="240029" indent="-227329">
              <a:lnSpc>
                <a:spcPct val="100000"/>
              </a:lnSpc>
              <a:spcBef>
                <a:spcPts val="1200"/>
              </a:spcBef>
              <a:buFont typeface="Arial"/>
              <a:buChar char="•"/>
              <a:tabLst>
                <a:tab pos="240029" algn="l"/>
              </a:tabLst>
            </a:pPr>
            <a:r>
              <a:rPr lang="es-ES" sz="2400" dirty="0">
                <a:latin typeface="Calibri"/>
                <a:cs typeface="Calibri"/>
              </a:rPr>
              <a:t>Debilidad</a:t>
            </a:r>
          </a:p>
          <a:p>
            <a:pPr marL="240029" indent="-227329">
              <a:lnSpc>
                <a:spcPct val="100000"/>
              </a:lnSpc>
              <a:spcBef>
                <a:spcPts val="1200"/>
              </a:spcBef>
              <a:buFont typeface="Arial"/>
              <a:buChar char="•"/>
              <a:tabLst>
                <a:tab pos="240029" algn="l"/>
              </a:tabLst>
            </a:pPr>
            <a:r>
              <a:rPr lang="es-ES" sz="2400" dirty="0">
                <a:latin typeface="Calibri"/>
                <a:cs typeface="Calibri"/>
              </a:rPr>
              <a:t>Malestar</a:t>
            </a:r>
          </a:p>
          <a:p>
            <a:pPr marL="240029" indent="-227329">
              <a:lnSpc>
                <a:spcPct val="100000"/>
              </a:lnSpc>
              <a:spcBef>
                <a:spcPts val="1200"/>
              </a:spcBef>
              <a:buFont typeface="Arial"/>
              <a:buChar char="•"/>
              <a:tabLst>
                <a:tab pos="240029" algn="l"/>
              </a:tabLst>
            </a:pPr>
            <a:r>
              <a:rPr lang="es-ES" sz="2400" dirty="0">
                <a:latin typeface="Calibri"/>
                <a:cs typeface="Calibri"/>
              </a:rPr>
              <a:t>Sensibilidad</a:t>
            </a:r>
          </a:p>
          <a:p>
            <a:pPr marL="240029" indent="-227329">
              <a:lnSpc>
                <a:spcPct val="100000"/>
              </a:lnSpc>
              <a:spcBef>
                <a:spcPts val="1200"/>
              </a:spcBef>
              <a:buFont typeface="Arial"/>
              <a:buChar char="•"/>
              <a:tabLst>
                <a:tab pos="240029" algn="l"/>
              </a:tabLst>
            </a:pPr>
            <a:r>
              <a:rPr lang="es-ES" sz="2400" dirty="0">
                <a:latin typeface="Calibri"/>
                <a:cs typeface="Calibri"/>
              </a:rPr>
              <a:t>Ardor</a:t>
            </a:r>
          </a:p>
          <a:p>
            <a:pPr marL="240029" indent="-227329">
              <a:lnSpc>
                <a:spcPct val="100000"/>
              </a:lnSpc>
              <a:spcBef>
                <a:spcPts val="1200"/>
              </a:spcBef>
              <a:buFont typeface="Arial"/>
              <a:buChar char="•"/>
              <a:tabLst>
                <a:tab pos="240029" algn="l"/>
              </a:tabLst>
            </a:pPr>
            <a:r>
              <a:rPr lang="es-ES" sz="2400" dirty="0">
                <a:latin typeface="Calibri"/>
                <a:cs typeface="Calibri"/>
              </a:rPr>
              <a:t>Hormigueo</a:t>
            </a:r>
          </a:p>
        </p:txBody>
      </p:sp>
      <p:sp>
        <p:nvSpPr>
          <p:cNvPr id="4" name="object 4"/>
          <p:cNvSpPr txBox="1"/>
          <p:nvPr/>
        </p:nvSpPr>
        <p:spPr>
          <a:xfrm>
            <a:off x="6135382" y="1497187"/>
            <a:ext cx="5523218" cy="4414029"/>
          </a:xfrm>
          <a:prstGeom prst="rect">
            <a:avLst/>
          </a:prstGeom>
        </p:spPr>
        <p:txBody>
          <a:bodyPr vert="horz" wrap="square" lIns="0" tIns="12700" rIns="0" bIns="0" rtlCol="0">
            <a:spAutoFit/>
          </a:bodyPr>
          <a:lstStyle/>
          <a:p>
            <a:pPr marL="240029" indent="-227329">
              <a:lnSpc>
                <a:spcPct val="100000"/>
              </a:lnSpc>
              <a:spcBef>
                <a:spcPts val="1200"/>
              </a:spcBef>
              <a:buFont typeface="Arial"/>
              <a:buChar char="•"/>
              <a:tabLst>
                <a:tab pos="240029" algn="l"/>
              </a:tabLst>
            </a:pPr>
            <a:r>
              <a:rPr lang="es-ES" sz="2400" dirty="0">
                <a:latin typeface="Calibri"/>
                <a:cs typeface="Calibri"/>
              </a:rPr>
              <a:t>Entumecimiento</a:t>
            </a:r>
          </a:p>
          <a:p>
            <a:pPr marL="240029" indent="-227329">
              <a:lnSpc>
                <a:spcPct val="100000"/>
              </a:lnSpc>
              <a:spcBef>
                <a:spcPts val="1200"/>
              </a:spcBef>
              <a:buFont typeface="Arial"/>
              <a:buChar char="•"/>
              <a:tabLst>
                <a:tab pos="240029" algn="l"/>
              </a:tabLst>
            </a:pPr>
            <a:r>
              <a:rPr lang="es-ES" sz="2400" dirty="0">
                <a:latin typeface="Calibri"/>
                <a:cs typeface="Calibri"/>
              </a:rPr>
              <a:t>Rigidez</a:t>
            </a:r>
          </a:p>
          <a:p>
            <a:pPr marL="240029" indent="-227329">
              <a:lnSpc>
                <a:spcPct val="100000"/>
              </a:lnSpc>
              <a:spcBef>
                <a:spcPts val="1200"/>
              </a:spcBef>
              <a:buFont typeface="Arial"/>
              <a:buChar char="•"/>
              <a:tabLst>
                <a:tab pos="240029" algn="l"/>
              </a:tabLst>
            </a:pPr>
            <a:r>
              <a:rPr lang="es-ES" sz="2400" dirty="0">
                <a:latin typeface="Calibri"/>
                <a:cs typeface="Calibri"/>
              </a:rPr>
              <a:t>Hinchazón</a:t>
            </a:r>
          </a:p>
          <a:p>
            <a:pPr marL="240029" indent="-227329">
              <a:lnSpc>
                <a:spcPct val="100000"/>
              </a:lnSpc>
              <a:spcBef>
                <a:spcPts val="1200"/>
              </a:spcBef>
              <a:buFont typeface="Arial"/>
              <a:buChar char="•"/>
              <a:tabLst>
                <a:tab pos="240029" algn="l"/>
              </a:tabLst>
            </a:pPr>
            <a:r>
              <a:rPr lang="es-ES" sz="2400" dirty="0">
                <a:latin typeface="Calibri"/>
                <a:cs typeface="Calibri"/>
              </a:rPr>
              <a:t>Pérdida de coordinación</a:t>
            </a:r>
          </a:p>
          <a:p>
            <a:pPr marL="240029" indent="-227329">
              <a:lnSpc>
                <a:spcPct val="100000"/>
              </a:lnSpc>
              <a:spcBef>
                <a:spcPts val="1200"/>
              </a:spcBef>
              <a:buFont typeface="Arial"/>
              <a:buChar char="•"/>
              <a:tabLst>
                <a:tab pos="240029" algn="l"/>
              </a:tabLst>
            </a:pPr>
            <a:r>
              <a:rPr lang="es-ES" sz="2400" dirty="0">
                <a:latin typeface="Calibri"/>
                <a:cs typeface="Calibri"/>
              </a:rPr>
              <a:t>Partes del cuerpo que “se quedan dormidas”</a:t>
            </a:r>
          </a:p>
          <a:p>
            <a:pPr marL="240029" indent="-227329">
              <a:lnSpc>
                <a:spcPct val="100000"/>
              </a:lnSpc>
              <a:spcBef>
                <a:spcPts val="1200"/>
              </a:spcBef>
              <a:buFont typeface="Arial"/>
              <a:buChar char="•"/>
              <a:tabLst>
                <a:tab pos="240029" algn="l"/>
              </a:tabLst>
            </a:pPr>
            <a:r>
              <a:rPr lang="es-ES" sz="2400" dirty="0">
                <a:latin typeface="Calibri"/>
                <a:cs typeface="Calibri"/>
              </a:rPr>
              <a:t>Pérdida de fuerza</a:t>
            </a:r>
          </a:p>
          <a:p>
            <a:pPr marL="240029" indent="-227329">
              <a:lnSpc>
                <a:spcPct val="100000"/>
              </a:lnSpc>
              <a:spcBef>
                <a:spcPts val="1200"/>
              </a:spcBef>
              <a:buFont typeface="Arial"/>
              <a:buChar char="•"/>
              <a:tabLst>
                <a:tab pos="240029" algn="l"/>
              </a:tabLst>
            </a:pPr>
            <a:r>
              <a:rPr lang="es-ES" sz="2400" dirty="0">
                <a:latin typeface="Calibri"/>
                <a:cs typeface="Calibri"/>
              </a:rPr>
              <a:t>Pérdida de movimiento articular</a:t>
            </a:r>
          </a:p>
          <a:p>
            <a:pPr marL="240029" indent="-227329">
              <a:lnSpc>
                <a:spcPct val="100000"/>
              </a:lnSpc>
              <a:spcBef>
                <a:spcPts val="1200"/>
              </a:spcBef>
              <a:buFont typeface="Arial"/>
              <a:buChar char="•"/>
              <a:tabLst>
                <a:tab pos="240029" algn="l"/>
              </a:tabLst>
            </a:pPr>
            <a:r>
              <a:rPr lang="es-ES" sz="2400" dirty="0">
                <a:latin typeface="Calibri"/>
                <a:cs typeface="Calibri"/>
              </a:rPr>
              <a:t>Dificultades para dormir debido al dolor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Requisitos de mantenimiento de registros de OSHA</a:t>
            </a:r>
          </a:p>
        </p:txBody>
      </p:sp>
      <p:sp>
        <p:nvSpPr>
          <p:cNvPr id="3" name="object 3"/>
          <p:cNvSpPr txBox="1">
            <a:spLocks noGrp="1"/>
          </p:cNvSpPr>
          <p:nvPr>
            <p:ph type="body" idx="1"/>
          </p:nvPr>
        </p:nvSpPr>
        <p:spPr>
          <a:xfrm>
            <a:off x="627065" y="1659895"/>
            <a:ext cx="10593070" cy="4399788"/>
          </a:xfrm>
          <a:prstGeom prst="rect">
            <a:avLst/>
          </a:prstGeom>
        </p:spPr>
        <p:txBody>
          <a:bodyPr vert="horz" wrap="square" lIns="0" tIns="191637" rIns="0" bIns="0" rtlCol="0">
            <a:spAutoFit/>
          </a:bodyPr>
          <a:lstStyle/>
          <a:p>
            <a:pPr marL="529590" marR="607060" indent="-227329">
              <a:lnSpc>
                <a:spcPct val="100000"/>
              </a:lnSpc>
              <a:spcBef>
                <a:spcPts val="100"/>
              </a:spcBef>
              <a:buFont typeface="Arial"/>
              <a:buChar char="•"/>
              <a:tabLst>
                <a:tab pos="530860" algn="l"/>
              </a:tabLst>
            </a:pPr>
            <a:r>
              <a:rPr lang="es-ES" dirty="0"/>
              <a:t>Es importante saber que existen requisitos según 1904 para el mantenimiento de registros de OSHA que deberá considerar al establecer o evaluar sus procedimientos para reportar signos y síntomas tempranos de lesiones musculoesqueléticas.</a:t>
            </a:r>
          </a:p>
          <a:p>
            <a:pPr marL="529590" marR="5080" indent="-227329">
              <a:lnSpc>
                <a:spcPct val="100000"/>
              </a:lnSpc>
              <a:spcBef>
                <a:spcPts val="2000"/>
              </a:spcBef>
              <a:buFont typeface="Arial"/>
              <a:buChar char="•"/>
              <a:tabLst>
                <a:tab pos="530860" algn="l"/>
              </a:tabLst>
            </a:pPr>
            <a:r>
              <a:rPr lang="es-ES" dirty="0"/>
              <a:t>Algunas lesiones o enfermedades que le notifiquen podrían alcanzar el nivel necesario para estar en el registro OSHA 300; otras podrían no alcanzar ese nivel. Es esencial que comprenda qué hace que una lesión o enfermedad sea registrable.</a:t>
            </a:r>
          </a:p>
          <a:p>
            <a:pPr marL="529590" marR="698500" indent="-227329">
              <a:lnSpc>
                <a:spcPct val="100000"/>
              </a:lnSpc>
              <a:spcBef>
                <a:spcPts val="2005"/>
              </a:spcBef>
              <a:buFont typeface="Arial"/>
              <a:buChar char="•"/>
              <a:tabLst>
                <a:tab pos="530860" algn="l"/>
              </a:tabLst>
            </a:pPr>
            <a:r>
              <a:rPr lang="es-ES" dirty="0"/>
              <a:t>El mantenimiento de registros de OSHA también tiene un aspecto de participación de los empleados que debe abordarse.</a:t>
            </a:r>
          </a:p>
        </p:txBody>
      </p:sp>
      <p:sp>
        <p:nvSpPr>
          <p:cNvPr id="4" name="object 4"/>
          <p:cNvSpPr txBox="1"/>
          <p:nvPr/>
        </p:nvSpPr>
        <p:spPr>
          <a:xfrm>
            <a:off x="5757322" y="6425628"/>
            <a:ext cx="676910" cy="208279"/>
          </a:xfrm>
          <a:prstGeom prst="rect">
            <a:avLst/>
          </a:prstGeom>
        </p:spPr>
        <p:txBody>
          <a:bodyPr vert="horz" wrap="square" lIns="0" tIns="12700" rIns="0" bIns="0" rtlCol="0">
            <a:spAutoFit/>
          </a:bodyPr>
          <a:lstStyle/>
          <a:p>
            <a:pPr marL="12700">
              <a:lnSpc>
                <a:spcPct val="100000"/>
              </a:lnSpc>
              <a:spcBef>
                <a:spcPts val="100"/>
              </a:spcBef>
            </a:pPr>
            <a:r>
              <a:rPr lang="es-ES" sz="1200" dirty="0">
                <a:latin typeface="Calibri"/>
                <a:cs typeface="Calibri"/>
              </a:rPr>
              <a:t>dli.mn.gov</a:t>
            </a:r>
          </a:p>
        </p:txBody>
      </p:sp>
      <p:sp>
        <p:nvSpPr>
          <p:cNvPr id="5" name="object 5"/>
          <p:cNvSpPr txBox="1"/>
          <p:nvPr/>
        </p:nvSpPr>
        <p:spPr>
          <a:xfrm>
            <a:off x="11094522" y="6425628"/>
            <a:ext cx="180975" cy="208279"/>
          </a:xfrm>
          <a:prstGeom prst="rect">
            <a:avLst/>
          </a:prstGeom>
        </p:spPr>
        <p:txBody>
          <a:bodyPr vert="horz" wrap="square" lIns="0" tIns="12700" rIns="0" bIns="0" rtlCol="0">
            <a:spAutoFit/>
          </a:bodyPr>
          <a:lstStyle/>
          <a:p>
            <a:pPr marL="12700">
              <a:lnSpc>
                <a:spcPct val="100000"/>
              </a:lnSpc>
              <a:spcBef>
                <a:spcPts val="100"/>
              </a:spcBef>
            </a:pPr>
            <a:r>
              <a:rPr lang="es-ES" sz="1200" dirty="0">
                <a:latin typeface="Calibri"/>
                <a:cs typeface="Calibri"/>
              </a:rPr>
              <a:t>25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7715"/>
            <a:ext cx="11811000" cy="816121"/>
          </a:xfrm>
          <a:prstGeom prst="rect">
            <a:avLst/>
          </a:prstGeom>
        </p:spPr>
        <p:txBody>
          <a:bodyPr vert="horz" wrap="square" lIns="0" tIns="259588" rIns="0" bIns="0" rtlCol="0">
            <a:spAutoFit/>
          </a:bodyPr>
          <a:lstStyle/>
          <a:p>
            <a:pPr marL="12700">
              <a:lnSpc>
                <a:spcPct val="100000"/>
              </a:lnSpc>
              <a:spcBef>
                <a:spcPts val="100"/>
              </a:spcBef>
            </a:pPr>
            <a:r>
              <a:rPr lang="es-ES" dirty="0"/>
              <a:t>Requisito básico para el mantenimiento de registros de OSHA</a:t>
            </a:r>
          </a:p>
        </p:txBody>
      </p:sp>
      <p:sp>
        <p:nvSpPr>
          <p:cNvPr id="3" name="object 3"/>
          <p:cNvSpPr txBox="1"/>
          <p:nvPr/>
        </p:nvSpPr>
        <p:spPr>
          <a:xfrm>
            <a:off x="916939" y="1838833"/>
            <a:ext cx="10436861" cy="3862596"/>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lang="es-ES" sz="2400" dirty="0">
                <a:solidFill>
                  <a:srgbClr val="003864"/>
                </a:solidFill>
                <a:latin typeface="Calibri"/>
                <a:cs typeface="Calibri"/>
              </a:rPr>
              <a:t>Sus empleados y los representantes de estos deben participar en el sistema de mantenimiento de registros de varias maneras. Usted debe:</a:t>
            </a:r>
          </a:p>
          <a:p>
            <a:pPr marL="469265" lvl="1" indent="-227965">
              <a:lnSpc>
                <a:spcPct val="100000"/>
              </a:lnSpc>
              <a:spcBef>
                <a:spcPts val="1525"/>
              </a:spcBef>
              <a:buFont typeface="Wingdings"/>
              <a:buChar char=""/>
              <a:tabLst>
                <a:tab pos="469265" algn="l"/>
              </a:tabLst>
            </a:pPr>
            <a:r>
              <a:rPr lang="es-ES" sz="2000" dirty="0">
                <a:solidFill>
                  <a:srgbClr val="003864"/>
                </a:solidFill>
                <a:latin typeface="Calibri"/>
                <a:cs typeface="Calibri"/>
              </a:rPr>
              <a:t>informar a cada empleado cómo deben reportarle a usted sobre una lesión o enfermedad relacionada con el trabajo;</a:t>
            </a:r>
          </a:p>
          <a:p>
            <a:pPr marL="469265" lvl="1" indent="-227965">
              <a:lnSpc>
                <a:spcPct val="100000"/>
              </a:lnSpc>
              <a:spcBef>
                <a:spcPts val="1500"/>
              </a:spcBef>
              <a:buFont typeface="Wingdings"/>
              <a:buChar char=""/>
              <a:tabLst>
                <a:tab pos="469265" algn="l"/>
              </a:tabLst>
            </a:pPr>
            <a:r>
              <a:rPr lang="es-ES" sz="2000" dirty="0">
                <a:solidFill>
                  <a:srgbClr val="003864"/>
                </a:solidFill>
                <a:latin typeface="Calibri"/>
                <a:cs typeface="Calibri"/>
              </a:rPr>
              <a:t>proporcionar a los empleados la información descrita en el párrafo (b)(1)(iii) de esta sección; y</a:t>
            </a:r>
          </a:p>
          <a:p>
            <a:pPr marL="469900" marR="95885" lvl="1" indent="-228600">
              <a:lnSpc>
                <a:spcPct val="100000"/>
              </a:lnSpc>
              <a:spcBef>
                <a:spcPts val="1500"/>
              </a:spcBef>
              <a:buFont typeface="Wingdings"/>
              <a:buChar char=""/>
              <a:tabLst>
                <a:tab pos="469900" algn="l"/>
              </a:tabLst>
            </a:pPr>
            <a:r>
              <a:rPr lang="es-ES" sz="2000" dirty="0">
                <a:solidFill>
                  <a:srgbClr val="003864"/>
                </a:solidFill>
                <a:latin typeface="Calibri"/>
                <a:cs typeface="Calibri"/>
              </a:rPr>
              <a:t>proporcionar acceso a sus registros de lesiones y enfermedades a sus empleados y los representantes de estos como se describe en el párrafo (b)(2) de esta sección.</a:t>
            </a:r>
          </a:p>
          <a:p>
            <a:pPr marL="240029" marR="3069590" indent="-227329">
              <a:lnSpc>
                <a:spcPct val="100000"/>
              </a:lnSpc>
              <a:spcBef>
                <a:spcPts val="1975"/>
              </a:spcBef>
              <a:buFont typeface="Arial"/>
              <a:buChar char="•"/>
              <a:tabLst>
                <a:tab pos="241300" algn="l"/>
              </a:tabLst>
            </a:pPr>
            <a:r>
              <a:rPr lang="es-ES" sz="2400" dirty="0">
                <a:solidFill>
                  <a:srgbClr val="003864"/>
                </a:solidFill>
                <a:latin typeface="Calibri"/>
                <a:cs typeface="Calibri"/>
              </a:rPr>
              <a:t>Véase 1904.35(a) a 1904.35(a)(3) en </a:t>
            </a:r>
            <a:r>
              <a:rPr lang="es-ES" sz="2400" u="sng" dirty="0">
                <a:solidFill>
                  <a:srgbClr val="0562C1"/>
                </a:solidFill>
                <a:uFill>
                  <a:solidFill>
                    <a:srgbClr val="0562C1"/>
                  </a:solidFill>
                </a:uFill>
                <a:latin typeface="Calibri"/>
                <a:cs typeface="Calibri"/>
                <a:hlinkClick r:id="rId2"/>
              </a:rPr>
              <a:t>osha.gov/laws-</a:t>
            </a:r>
            <a:r>
              <a:rPr lang="es-ES" sz="2400" dirty="0">
                <a:solidFill>
                  <a:srgbClr val="0562C1"/>
                </a:solidFill>
                <a:latin typeface="Calibri"/>
                <a:cs typeface="Calibri"/>
              </a:rPr>
              <a:t> 	</a:t>
            </a:r>
            <a:r>
              <a:rPr lang="es-ES" sz="2400" u="sng" dirty="0">
                <a:solidFill>
                  <a:srgbClr val="0562C1"/>
                </a:solidFill>
                <a:uFill>
                  <a:solidFill>
                    <a:srgbClr val="0562C1"/>
                  </a:solidFill>
                </a:uFill>
                <a:latin typeface="Calibri"/>
                <a:cs typeface="Calibri"/>
                <a:hlinkClick r:id="rId2"/>
              </a:rPr>
              <a:t>regs/regulations/standardnumber/1904/1904.35</a:t>
            </a:r>
            <a:r>
              <a:rPr lang="es-ES" sz="2400" dirty="0">
                <a:solidFill>
                  <a:srgbClr val="003864"/>
                </a:solidFill>
                <a:latin typeface="Calibri"/>
                <a:cs typeface="Calibri"/>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4295" rIns="0" bIns="0" rtlCol="0">
            <a:spAutoFit/>
          </a:bodyPr>
          <a:lstStyle/>
          <a:p>
            <a:pPr marL="12700" marR="5080" indent="-635">
              <a:lnSpc>
                <a:spcPts val="3890"/>
              </a:lnSpc>
              <a:spcBef>
                <a:spcPts val="585"/>
              </a:spcBef>
            </a:pPr>
            <a:r>
              <a:rPr lang="es-ES" dirty="0"/>
              <a:t>Mantenimiento de registros de OSHA – reporte por los empleados de lesiones y enfermedades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27</a:t>
            </a:fld>
            <a:endParaRPr spc="-25" dirty="0"/>
          </a:p>
        </p:txBody>
      </p:sp>
      <p:sp>
        <p:nvSpPr>
          <p:cNvPr id="3" name="object 3"/>
          <p:cNvSpPr txBox="1"/>
          <p:nvPr/>
        </p:nvSpPr>
        <p:spPr>
          <a:xfrm>
            <a:off x="916938" y="1698156"/>
            <a:ext cx="11122662" cy="4606389"/>
          </a:xfrm>
          <a:prstGeom prst="rect">
            <a:avLst/>
          </a:prstGeom>
        </p:spPr>
        <p:txBody>
          <a:bodyPr vert="horz" wrap="square" lIns="0" tIns="12700" rIns="0" bIns="0" rtlCol="0">
            <a:spAutoFit/>
          </a:bodyPr>
          <a:lstStyle/>
          <a:p>
            <a:pPr marL="12700">
              <a:lnSpc>
                <a:spcPct val="100000"/>
              </a:lnSpc>
              <a:spcBef>
                <a:spcPts val="100"/>
              </a:spcBef>
            </a:pPr>
            <a:r>
              <a:rPr lang="es-ES" sz="2400" dirty="0">
                <a:solidFill>
                  <a:srgbClr val="003864"/>
                </a:solidFill>
                <a:latin typeface="Calibri"/>
                <a:cs typeface="Calibri"/>
              </a:rPr>
              <a:t>¿Qué debo hacer para garantizar que los empleados me notifiquen las lesiones y enfermedades relacionadas con el trabajo?</a:t>
            </a:r>
          </a:p>
          <a:p>
            <a:pPr marL="239395" marR="421005" indent="-227329">
              <a:lnSpc>
                <a:spcPct val="100000"/>
              </a:lnSpc>
              <a:spcBef>
                <a:spcPts val="2005"/>
              </a:spcBef>
              <a:buFont typeface="Arial"/>
              <a:buChar char="•"/>
              <a:tabLst>
                <a:tab pos="240665" algn="l"/>
              </a:tabLst>
            </a:pPr>
            <a:r>
              <a:rPr lang="es-ES" sz="2400" dirty="0">
                <a:solidFill>
                  <a:srgbClr val="003864"/>
                </a:solidFill>
                <a:latin typeface="Calibri"/>
                <a:cs typeface="Calibri"/>
              </a:rPr>
              <a:t>Debe establecer un procedimiento razonable para que los empleados notifiquen con prontitud y precisión las lesiones y enfermedades relacionadas con el trabajo. Un procedimiento no es razonable si disuade o desalienta a un empleado razonable de reportar con precisión una lesión o enfermedad en el lugar de trabajo.</a:t>
            </a:r>
          </a:p>
          <a:p>
            <a:pPr marL="239395" marR="804545" indent="-227329">
              <a:lnSpc>
                <a:spcPct val="100000"/>
              </a:lnSpc>
              <a:spcBef>
                <a:spcPts val="2000"/>
              </a:spcBef>
              <a:buFont typeface="Arial"/>
              <a:buChar char="•"/>
              <a:tabLst>
                <a:tab pos="240665" algn="l"/>
              </a:tabLst>
            </a:pPr>
            <a:r>
              <a:rPr lang="es-ES" sz="2400" dirty="0">
                <a:solidFill>
                  <a:srgbClr val="003864"/>
                </a:solidFill>
                <a:latin typeface="Calibri"/>
                <a:cs typeface="Calibri"/>
              </a:rPr>
              <a:t>Debe informar a cada empleado de su procedimiento para reportar lesiones y enfermedades relacionadas con el trabajo.</a:t>
            </a:r>
          </a:p>
          <a:p>
            <a:pPr marL="240029" indent="-227329">
              <a:lnSpc>
                <a:spcPct val="100000"/>
              </a:lnSpc>
              <a:spcBef>
                <a:spcPts val="1995"/>
              </a:spcBef>
              <a:buFont typeface="Arial"/>
              <a:buChar char="•"/>
              <a:tabLst>
                <a:tab pos="240029" algn="l"/>
              </a:tabLst>
            </a:pPr>
            <a:r>
              <a:rPr lang="es-ES" sz="2400" dirty="0">
                <a:solidFill>
                  <a:srgbClr val="003864"/>
                </a:solidFill>
                <a:latin typeface="Calibri"/>
                <a:cs typeface="Calibri"/>
              </a:rPr>
              <a:t>Debe informar a cada empleado de lo siguiente:</a:t>
            </a:r>
          </a:p>
          <a:p>
            <a:pPr marL="469265" lvl="1" indent="-227965">
              <a:lnSpc>
                <a:spcPct val="100000"/>
              </a:lnSpc>
              <a:spcBef>
                <a:spcPts val="1525"/>
              </a:spcBef>
              <a:buFont typeface="Wingdings"/>
              <a:buChar char=""/>
              <a:tabLst>
                <a:tab pos="469265" algn="l"/>
              </a:tabLst>
            </a:pPr>
            <a:r>
              <a:rPr lang="es-ES" sz="2000" dirty="0">
                <a:solidFill>
                  <a:srgbClr val="003864"/>
                </a:solidFill>
                <a:latin typeface="Calibri"/>
                <a:cs typeface="Calibri"/>
              </a:rPr>
              <a:t>tienen derecho a reportar lesiones y enfermedades relacionadas con el trabajo; 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8" y="17715"/>
            <a:ext cx="11076941" cy="1068070"/>
          </a:xfrm>
          <a:prstGeom prst="rect">
            <a:avLst/>
          </a:prstGeom>
        </p:spPr>
        <p:txBody>
          <a:bodyPr vert="horz" wrap="square" lIns="0" tIns="74295" rIns="0" bIns="0" rtlCol="0">
            <a:spAutoFit/>
          </a:bodyPr>
          <a:lstStyle/>
          <a:p>
            <a:pPr marL="12700" marR="5080" indent="-635">
              <a:lnSpc>
                <a:spcPts val="3890"/>
              </a:lnSpc>
              <a:spcBef>
                <a:spcPts val="585"/>
              </a:spcBef>
            </a:pPr>
            <a:r>
              <a:rPr lang="es-ES" dirty="0"/>
              <a:t>Mantenimiento de registros de OSHA – reporte por los empleados de lesiones y enfermedades, continuación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28</a:t>
            </a:fld>
            <a:endParaRPr spc="-25" dirty="0"/>
          </a:p>
        </p:txBody>
      </p:sp>
      <p:sp>
        <p:nvSpPr>
          <p:cNvPr id="3" name="object 3"/>
          <p:cNvSpPr txBox="1"/>
          <p:nvPr/>
        </p:nvSpPr>
        <p:spPr>
          <a:xfrm>
            <a:off x="916938" y="1701205"/>
            <a:ext cx="10334625" cy="1617980"/>
          </a:xfrm>
          <a:prstGeom prst="rect">
            <a:avLst/>
          </a:prstGeom>
        </p:spPr>
        <p:txBody>
          <a:bodyPr vert="horz" wrap="square" lIns="0" tIns="13335" rIns="0" bIns="0" rtlCol="0">
            <a:spAutoFit/>
          </a:bodyPr>
          <a:lstStyle/>
          <a:p>
            <a:pPr marL="469900" marR="5080" indent="-228600">
              <a:lnSpc>
                <a:spcPct val="100000"/>
              </a:lnSpc>
              <a:spcBef>
                <a:spcPts val="105"/>
              </a:spcBef>
              <a:buFont typeface="Wingdings"/>
              <a:buChar char=""/>
              <a:tabLst>
                <a:tab pos="469900" algn="l"/>
              </a:tabLst>
            </a:pPr>
            <a:r>
              <a:rPr lang="es-ES" sz="2000" dirty="0">
                <a:solidFill>
                  <a:srgbClr val="003864"/>
                </a:solidFill>
                <a:latin typeface="Calibri"/>
                <a:cs typeface="Calibri"/>
              </a:rPr>
              <a:t>los empleadores tienen prohibido despedir o discriminar a cualquier empleado por reportar lesiones o enfermedades relacionadas con el trabajo.</a:t>
            </a:r>
          </a:p>
          <a:p>
            <a:pPr marL="240029" marR="281305" indent="-227329">
              <a:lnSpc>
                <a:spcPct val="100000"/>
              </a:lnSpc>
              <a:spcBef>
                <a:spcPts val="1975"/>
              </a:spcBef>
              <a:buFont typeface="Arial"/>
              <a:buChar char="•"/>
              <a:tabLst>
                <a:tab pos="241300" algn="l"/>
              </a:tabLst>
            </a:pPr>
            <a:r>
              <a:rPr lang="es-ES" sz="2400" dirty="0">
                <a:solidFill>
                  <a:srgbClr val="003864"/>
                </a:solidFill>
                <a:latin typeface="Calibri"/>
                <a:cs typeface="Calibri"/>
              </a:rPr>
              <a:t>No debe despedir ni discriminar de ninguna manera a ningún empleado por reportar una lesión o enfermedad relacionada con el trabajo.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Programas de incentivos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29</a:t>
            </a:fld>
            <a:endParaRPr spc="-25" dirty="0"/>
          </a:p>
        </p:txBody>
      </p:sp>
      <p:sp>
        <p:nvSpPr>
          <p:cNvPr id="3" name="object 3"/>
          <p:cNvSpPr txBox="1">
            <a:spLocks noGrp="1"/>
          </p:cNvSpPr>
          <p:nvPr>
            <p:ph type="body" idx="1"/>
          </p:nvPr>
        </p:nvSpPr>
        <p:spPr>
          <a:prstGeom prst="rect">
            <a:avLst/>
          </a:prstGeom>
        </p:spPr>
        <p:txBody>
          <a:bodyPr vert="horz" wrap="square" lIns="0" tIns="191637" rIns="0" bIns="0" rtlCol="0">
            <a:spAutoFit/>
          </a:bodyPr>
          <a:lstStyle/>
          <a:p>
            <a:pPr marL="529590" marR="5080" indent="-227329">
              <a:lnSpc>
                <a:spcPct val="100000"/>
              </a:lnSpc>
              <a:spcBef>
                <a:spcPts val="100"/>
              </a:spcBef>
              <a:buClr>
                <a:srgbClr val="003864"/>
              </a:buClr>
              <a:buFont typeface="Arial"/>
              <a:buChar char="•"/>
              <a:tabLst>
                <a:tab pos="530860" algn="l"/>
              </a:tabLst>
            </a:pPr>
            <a:r>
              <a:rPr lang="es-ES" dirty="0">
                <a:solidFill>
                  <a:srgbClr val="333333"/>
                </a:solidFill>
              </a:rPr>
              <a:t>Los programas de incentivos pueden desalentar el reporte. OSHA no prohíbe los programas de incentivos, pero deben desarrollarse para no interferir ni desalentar el reporte por parte de los empleados. Se incluye orientación para el desarrollo de programas de incentivos en las siguientes interpretaciones estándar:</a:t>
            </a:r>
          </a:p>
          <a:p>
            <a:pPr marL="759460" marR="112395" lvl="1" indent="-228600">
              <a:lnSpc>
                <a:spcPct val="100000"/>
              </a:lnSpc>
              <a:spcBef>
                <a:spcPts val="1525"/>
              </a:spcBef>
              <a:buClr>
                <a:srgbClr val="003864"/>
              </a:buClr>
              <a:buFont typeface="Wingdings"/>
              <a:buChar char=""/>
              <a:tabLst>
                <a:tab pos="759460" algn="l"/>
              </a:tabLst>
            </a:pPr>
            <a:r>
              <a:rPr lang="es-ES" sz="2000" u="sng" dirty="0">
                <a:solidFill>
                  <a:srgbClr val="0562C1"/>
                </a:solidFill>
                <a:uFill>
                  <a:solidFill>
                    <a:srgbClr val="0562C1"/>
                  </a:solidFill>
                </a:uFill>
                <a:latin typeface="Calibri"/>
                <a:cs typeface="Calibri"/>
                <a:hlinkClick r:id="rId2"/>
              </a:rPr>
              <a:t>Aclaración de la posición de OSHA sobre los programas de incentivos para la seguridad en el lugar de trabajo y las pruebas de drogas posteriores al incidente conforme a 29 CFR §1904.35(b)(1)(iv)</a:t>
            </a:r>
            <a:r>
              <a:rPr lang="es-ES" sz="2000" dirty="0">
                <a:solidFill>
                  <a:srgbClr val="003399"/>
                </a:solidFill>
                <a:latin typeface="Calibri"/>
                <a:cs typeface="Calibri"/>
              </a:rPr>
              <a:t>; y</a:t>
            </a:r>
          </a:p>
          <a:p>
            <a:pPr marL="758825" lvl="1" indent="-227965">
              <a:lnSpc>
                <a:spcPct val="100000"/>
              </a:lnSpc>
              <a:spcBef>
                <a:spcPts val="1500"/>
              </a:spcBef>
              <a:buClr>
                <a:srgbClr val="003864"/>
              </a:buClr>
              <a:buFont typeface="Wingdings"/>
              <a:buChar char=""/>
              <a:tabLst>
                <a:tab pos="758825" algn="l"/>
              </a:tabLst>
            </a:pPr>
            <a:r>
              <a:rPr lang="es-ES" sz="2000" u="sng" dirty="0">
                <a:solidFill>
                  <a:srgbClr val="0562C1"/>
                </a:solidFill>
                <a:uFill>
                  <a:solidFill>
                    <a:srgbClr val="0562C1"/>
                  </a:solidFill>
                </a:uFill>
                <a:latin typeface="Calibri"/>
                <a:cs typeface="Calibri"/>
                <a:hlinkClick r:id="rId3"/>
              </a:rPr>
              <a:t>Políticas y prácticas de incentivos y desincentivos de seguridad para los empleadores</a:t>
            </a:r>
            <a:r>
              <a:rPr lang="es-ES" sz="2000" dirty="0">
                <a:solidFill>
                  <a:srgbClr val="003864"/>
                </a:solidFill>
                <a:latin typeface="Calibri"/>
                <a:cs typeface="Calibri"/>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3477767"/>
            <a:ext cx="12192000" cy="3380740"/>
            <a:chOff x="0" y="3477767"/>
            <a:chExt cx="12192000" cy="3380740"/>
          </a:xfrm>
        </p:grpSpPr>
        <p:sp>
          <p:nvSpPr>
            <p:cNvPr id="3" name="object 3"/>
            <p:cNvSpPr/>
            <p:nvPr/>
          </p:nvSpPr>
          <p:spPr>
            <a:xfrm>
              <a:off x="0" y="4773167"/>
              <a:ext cx="12192000" cy="2085339"/>
            </a:xfrm>
            <a:custGeom>
              <a:avLst/>
              <a:gdLst/>
              <a:ahLst/>
              <a:cxnLst/>
              <a:rect l="l" t="t" r="r" b="b"/>
              <a:pathLst>
                <a:path w="12192000" h="2085340">
                  <a:moveTo>
                    <a:pt x="12192000" y="0"/>
                  </a:moveTo>
                  <a:lnTo>
                    <a:pt x="0" y="0"/>
                  </a:lnTo>
                  <a:lnTo>
                    <a:pt x="0" y="2084831"/>
                  </a:lnTo>
                  <a:lnTo>
                    <a:pt x="12192000" y="2084831"/>
                  </a:lnTo>
                  <a:lnTo>
                    <a:pt x="12192000" y="0"/>
                  </a:lnTo>
                  <a:close/>
                </a:path>
              </a:pathLst>
            </a:custGeom>
            <a:solidFill>
              <a:srgbClr val="E8E8E8"/>
            </a:solidFill>
          </p:spPr>
          <p:txBody>
            <a:bodyPr wrap="square" lIns="0" tIns="0" rIns="0" bIns="0" rtlCol="0"/>
            <a:lstStyle/>
            <a:p>
              <a:endParaRPr dirty="0"/>
            </a:p>
          </p:txBody>
        </p:sp>
        <p:sp>
          <p:nvSpPr>
            <p:cNvPr id="4" name="object 4"/>
            <p:cNvSpPr/>
            <p:nvPr/>
          </p:nvSpPr>
          <p:spPr>
            <a:xfrm>
              <a:off x="0" y="3477767"/>
              <a:ext cx="12192000" cy="1295400"/>
            </a:xfrm>
            <a:custGeom>
              <a:avLst/>
              <a:gdLst/>
              <a:ahLst/>
              <a:cxnLst/>
              <a:rect l="l" t="t" r="r" b="b"/>
              <a:pathLst>
                <a:path w="12192000" h="1295400">
                  <a:moveTo>
                    <a:pt x="12192000" y="0"/>
                  </a:moveTo>
                  <a:lnTo>
                    <a:pt x="0" y="0"/>
                  </a:lnTo>
                  <a:lnTo>
                    <a:pt x="0" y="1295399"/>
                  </a:lnTo>
                  <a:lnTo>
                    <a:pt x="12192000" y="1295399"/>
                  </a:lnTo>
                  <a:lnTo>
                    <a:pt x="12192000" y="0"/>
                  </a:lnTo>
                  <a:close/>
                </a:path>
              </a:pathLst>
            </a:custGeom>
            <a:solidFill>
              <a:srgbClr val="003864"/>
            </a:solidFill>
          </p:spPr>
          <p:txBody>
            <a:bodyPr wrap="square" lIns="0" tIns="0" rIns="0" bIns="0" rtlCol="0"/>
            <a:lstStyle/>
            <a:p>
              <a:endParaRPr dirty="0"/>
            </a:p>
          </p:txBody>
        </p:sp>
        <p:pic>
          <p:nvPicPr>
            <p:cNvPr id="5" name="object 5"/>
            <p:cNvPicPr/>
            <p:nvPr/>
          </p:nvPicPr>
          <p:blipFill>
            <a:blip r:embed="rId2" cstate="print"/>
            <a:stretch>
              <a:fillRect/>
            </a:stretch>
          </p:blipFill>
          <p:spPr>
            <a:xfrm>
              <a:off x="483108" y="5724144"/>
              <a:ext cx="3183635" cy="928115"/>
            </a:xfrm>
            <a:prstGeom prst="rect">
              <a:avLst/>
            </a:prstGeom>
          </p:spPr>
        </p:pic>
      </p:grpSp>
      <p:sp>
        <p:nvSpPr>
          <p:cNvPr id="6" name="object 6"/>
          <p:cNvSpPr txBox="1"/>
          <p:nvPr/>
        </p:nvSpPr>
        <p:spPr>
          <a:xfrm>
            <a:off x="1219200" y="3554795"/>
            <a:ext cx="11279638" cy="1075294"/>
          </a:xfrm>
          <a:prstGeom prst="rect">
            <a:avLst/>
          </a:prstGeom>
        </p:spPr>
        <p:txBody>
          <a:bodyPr vert="horz" wrap="square" lIns="0" tIns="74295" rIns="0" bIns="0" rtlCol="0">
            <a:spAutoFit/>
          </a:bodyPr>
          <a:lstStyle/>
          <a:p>
            <a:pPr marL="12700" marR="5080" indent="948690">
              <a:lnSpc>
                <a:spcPts val="3890"/>
              </a:lnSpc>
              <a:spcBef>
                <a:spcPts val="585"/>
              </a:spcBef>
            </a:pPr>
            <a:r>
              <a:rPr lang="es-ES" sz="3600" dirty="0">
                <a:solidFill>
                  <a:srgbClr val="FFFFFF"/>
                </a:solidFill>
                <a:latin typeface="Calibri"/>
                <a:cs typeface="Calibri"/>
              </a:rPr>
              <a:t>Ergonomía: capacitación de empleados</a:t>
            </a:r>
            <a:br>
              <a:rPr lang="es-ES" sz="3600" dirty="0">
                <a:solidFill>
                  <a:srgbClr val="FFFFFF"/>
                </a:solidFill>
                <a:latin typeface="Calibri"/>
                <a:cs typeface="Calibri"/>
              </a:rPr>
            </a:br>
            <a:r>
              <a:rPr lang="es-ES" sz="3600" dirty="0">
                <a:solidFill>
                  <a:srgbClr val="FFFFFF"/>
                </a:solidFill>
                <a:latin typeface="Calibri"/>
                <a:cs typeface="Calibri"/>
              </a:rPr>
              <a:t>Leyes de Minnesota, artículo 182.677, subdivisión 4</a:t>
            </a:r>
          </a:p>
        </p:txBody>
      </p:sp>
      <p:sp>
        <p:nvSpPr>
          <p:cNvPr id="7" name="object 7"/>
          <p:cNvSpPr txBox="1"/>
          <p:nvPr/>
        </p:nvSpPr>
        <p:spPr>
          <a:xfrm>
            <a:off x="3027648" y="5058984"/>
            <a:ext cx="8478552" cy="289823"/>
          </a:xfrm>
          <a:prstGeom prst="rect">
            <a:avLst/>
          </a:prstGeom>
        </p:spPr>
        <p:txBody>
          <a:bodyPr vert="horz" wrap="square" lIns="0" tIns="12700" rIns="0" bIns="0" rtlCol="0">
            <a:spAutoFit/>
          </a:bodyPr>
          <a:lstStyle/>
          <a:p>
            <a:pPr marL="12700">
              <a:lnSpc>
                <a:spcPct val="100000"/>
              </a:lnSpc>
              <a:spcBef>
                <a:spcPts val="100"/>
              </a:spcBef>
            </a:pPr>
            <a:r>
              <a:rPr lang="es-ES" sz="1800" dirty="0">
                <a:solidFill>
                  <a:srgbClr val="003864"/>
                </a:solidFill>
                <a:latin typeface="Calibri"/>
                <a:cs typeface="Calibri"/>
              </a:rPr>
              <a:t>Cumplimiento de OSHA en Minnesota | Departamento de Trabajo e Industria</a:t>
            </a:r>
          </a:p>
        </p:txBody>
      </p:sp>
      <p:sp>
        <p:nvSpPr>
          <p:cNvPr id="8" name="object 8"/>
          <p:cNvSpPr txBox="1"/>
          <p:nvPr/>
        </p:nvSpPr>
        <p:spPr>
          <a:xfrm>
            <a:off x="11085836" y="6253012"/>
            <a:ext cx="676910" cy="208279"/>
          </a:xfrm>
          <a:prstGeom prst="rect">
            <a:avLst/>
          </a:prstGeom>
        </p:spPr>
        <p:txBody>
          <a:bodyPr vert="horz" wrap="square" lIns="0" tIns="12700" rIns="0" bIns="0" rtlCol="0">
            <a:spAutoFit/>
          </a:bodyPr>
          <a:lstStyle/>
          <a:p>
            <a:pPr marL="12700">
              <a:lnSpc>
                <a:spcPct val="100000"/>
              </a:lnSpc>
              <a:spcBef>
                <a:spcPts val="100"/>
              </a:spcBef>
            </a:pPr>
            <a:r>
              <a:rPr lang="es-ES" sz="1200" dirty="0">
                <a:latin typeface="Calibri"/>
                <a:cs typeface="Calibri"/>
              </a:rPr>
              <a:t>dli.mn.gov</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29504" rIns="0" bIns="0" rtlCol="0">
            <a:spAutoFit/>
          </a:bodyPr>
          <a:lstStyle/>
          <a:p>
            <a:pPr marL="118745">
              <a:lnSpc>
                <a:spcPct val="100000"/>
              </a:lnSpc>
              <a:spcBef>
                <a:spcPts val="100"/>
              </a:spcBef>
            </a:pPr>
            <a:r>
              <a:rPr lang="es-ES" dirty="0">
                <a:solidFill>
                  <a:srgbClr val="000000"/>
                </a:solidFill>
              </a:rPr>
              <a:t>Procedimientos para reportar signos y síntomas tempranos de TME</a:t>
            </a:r>
          </a:p>
        </p:txBody>
      </p:sp>
      <p:sp>
        <p:nvSpPr>
          <p:cNvPr id="3" name="object 3"/>
          <p:cNvSpPr txBox="1"/>
          <p:nvPr/>
        </p:nvSpPr>
        <p:spPr>
          <a:xfrm>
            <a:off x="916939" y="1676400"/>
            <a:ext cx="11046461" cy="4783361"/>
          </a:xfrm>
          <a:prstGeom prst="rect">
            <a:avLst/>
          </a:prstGeom>
        </p:spPr>
        <p:txBody>
          <a:bodyPr vert="horz" wrap="square" lIns="0" tIns="12700" rIns="0" bIns="0" rtlCol="0">
            <a:spAutoFit/>
          </a:bodyPr>
          <a:lstStyle/>
          <a:p>
            <a:pPr marL="240029" indent="-227329">
              <a:lnSpc>
                <a:spcPct val="100000"/>
              </a:lnSpc>
              <a:spcBef>
                <a:spcPts val="1200"/>
              </a:spcBef>
              <a:buFont typeface="Arial"/>
              <a:buChar char="•"/>
              <a:tabLst>
                <a:tab pos="240029" algn="l"/>
              </a:tabLst>
            </a:pPr>
            <a:r>
              <a:rPr lang="es-ES" sz="2400" dirty="0">
                <a:latin typeface="Calibri"/>
                <a:cs typeface="Calibri"/>
              </a:rPr>
              <a:t>[¿Qué se debe reportar?]</a:t>
            </a:r>
          </a:p>
          <a:p>
            <a:pPr marL="240029" indent="-227329">
              <a:lnSpc>
                <a:spcPct val="100000"/>
              </a:lnSpc>
              <a:spcBef>
                <a:spcPts val="1200"/>
              </a:spcBef>
              <a:buFont typeface="Arial"/>
              <a:buChar char="•"/>
              <a:tabLst>
                <a:tab pos="240029" algn="l"/>
              </a:tabLst>
            </a:pPr>
            <a:r>
              <a:rPr lang="es-ES" sz="2400" dirty="0">
                <a:latin typeface="Calibri"/>
                <a:cs typeface="Calibri"/>
              </a:rPr>
              <a:t>[¿Cuándo se debe reportar un peligro?]</a:t>
            </a:r>
          </a:p>
          <a:p>
            <a:pPr marL="240029" indent="-227329">
              <a:lnSpc>
                <a:spcPct val="100000"/>
              </a:lnSpc>
              <a:spcBef>
                <a:spcPts val="1200"/>
              </a:spcBef>
              <a:buFont typeface="Arial"/>
              <a:buChar char="•"/>
              <a:tabLst>
                <a:tab pos="240029" algn="l"/>
              </a:tabLst>
            </a:pPr>
            <a:r>
              <a:rPr lang="es-ES" sz="2400" dirty="0">
                <a:latin typeface="Calibri"/>
                <a:cs typeface="Calibri"/>
              </a:rPr>
              <a:t>[¿Cómo deben reportar los trabajadores?]</a:t>
            </a:r>
          </a:p>
          <a:p>
            <a:pPr marL="240029" indent="-227329">
              <a:lnSpc>
                <a:spcPct val="100000"/>
              </a:lnSpc>
              <a:spcBef>
                <a:spcPts val="1200"/>
              </a:spcBef>
              <a:buFont typeface="Arial"/>
              <a:buChar char="•"/>
              <a:tabLst>
                <a:tab pos="240029" algn="l"/>
              </a:tabLst>
            </a:pPr>
            <a:r>
              <a:rPr lang="es-ES" sz="2400" dirty="0">
                <a:latin typeface="Calibri"/>
                <a:cs typeface="Calibri"/>
              </a:rPr>
              <a:t>[¿Cómo responderá la gerencia a los reportes?]</a:t>
            </a:r>
          </a:p>
          <a:p>
            <a:pPr marL="240029" indent="-227329">
              <a:lnSpc>
                <a:spcPct val="100000"/>
              </a:lnSpc>
              <a:spcBef>
                <a:spcPts val="1200"/>
              </a:spcBef>
              <a:buFont typeface="Arial"/>
              <a:buChar char="•"/>
              <a:tabLst>
                <a:tab pos="240029" algn="l"/>
              </a:tabLst>
            </a:pPr>
            <a:r>
              <a:rPr lang="es-ES" sz="2400" dirty="0">
                <a:latin typeface="Calibri"/>
                <a:cs typeface="Calibri"/>
              </a:rPr>
              <a:t>[¿Qué deben esperar los trabajadores después de hacer un reporte?]</a:t>
            </a:r>
          </a:p>
          <a:p>
            <a:pPr marL="240029" indent="-227329">
              <a:lnSpc>
                <a:spcPct val="100000"/>
              </a:lnSpc>
              <a:spcBef>
                <a:spcPts val="1200"/>
              </a:spcBef>
              <a:buFont typeface="Arial"/>
              <a:buChar char="•"/>
              <a:tabLst>
                <a:tab pos="240029" algn="l"/>
              </a:tabLst>
            </a:pPr>
            <a:r>
              <a:rPr lang="es-ES" sz="2400" dirty="0">
                <a:latin typeface="Calibri"/>
                <a:cs typeface="Calibri"/>
              </a:rPr>
              <a:t>[¿Cómo se asegurará de que todos los trabajadores comprendan el proceso de reporte?]</a:t>
            </a:r>
          </a:p>
          <a:p>
            <a:pPr marL="240029" indent="-227329">
              <a:lnSpc>
                <a:spcPct val="100000"/>
              </a:lnSpc>
              <a:spcBef>
                <a:spcPts val="1200"/>
              </a:spcBef>
              <a:buFont typeface="Arial"/>
              <a:buChar char="•"/>
              <a:tabLst>
                <a:tab pos="240029" algn="l"/>
              </a:tabLst>
            </a:pPr>
            <a:r>
              <a:rPr lang="es-ES" sz="2400" dirty="0">
                <a:latin typeface="Calibri"/>
                <a:cs typeface="Calibri"/>
              </a:rPr>
              <a:t>[¿Cómo dejará en claro que ningún trabajador enfrentará represalias por reportar?]</a:t>
            </a:r>
          </a:p>
          <a:p>
            <a:pPr marL="240029" indent="-227329">
              <a:lnSpc>
                <a:spcPct val="100000"/>
              </a:lnSpc>
              <a:spcBef>
                <a:spcPts val="1200"/>
              </a:spcBef>
              <a:buFont typeface="Arial"/>
              <a:buChar char="•"/>
              <a:tabLst>
                <a:tab pos="240029" algn="l"/>
              </a:tabLst>
            </a:pPr>
            <a:r>
              <a:rPr lang="es-ES" sz="2400" dirty="0">
                <a:latin typeface="Calibri"/>
                <a:cs typeface="Calibri"/>
              </a:rPr>
              <a:t>[¿Cómo podría dar reconocimiento a los trabajadores que identifican y reportan peligros?]</a:t>
            </a:r>
          </a:p>
        </p:txBody>
      </p:sp>
      <p:sp>
        <p:nvSpPr>
          <p:cNvPr id="4" name="object 4"/>
          <p:cNvSpPr txBox="1"/>
          <p:nvPr/>
        </p:nvSpPr>
        <p:spPr>
          <a:xfrm>
            <a:off x="11092688" y="6425628"/>
            <a:ext cx="180975" cy="208279"/>
          </a:xfrm>
          <a:prstGeom prst="rect">
            <a:avLst/>
          </a:prstGeom>
        </p:spPr>
        <p:txBody>
          <a:bodyPr vert="horz" wrap="square" lIns="0" tIns="12700" rIns="0" bIns="0" rtlCol="0">
            <a:spAutoFit/>
          </a:bodyPr>
          <a:lstStyle/>
          <a:p>
            <a:pPr marL="12700">
              <a:lnSpc>
                <a:spcPct val="100000"/>
              </a:lnSpc>
              <a:spcBef>
                <a:spcPts val="100"/>
              </a:spcBef>
            </a:pPr>
            <a:r>
              <a:rPr lang="es-ES" sz="1200" dirty="0">
                <a:solidFill>
                  <a:srgbClr val="888888"/>
                </a:solidFill>
                <a:latin typeface="Calibri"/>
                <a:cs typeface="Calibri"/>
              </a:rPr>
              <a:t>30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Reportar otros peligros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31</a:t>
            </a:fld>
            <a:endParaRPr spc="-25" dirty="0"/>
          </a:p>
        </p:txBody>
      </p:sp>
      <p:sp>
        <p:nvSpPr>
          <p:cNvPr id="3" name="object 3"/>
          <p:cNvSpPr txBox="1"/>
          <p:nvPr/>
        </p:nvSpPr>
        <p:spPr>
          <a:xfrm>
            <a:off x="916939" y="1607832"/>
            <a:ext cx="10709275" cy="4558030"/>
          </a:xfrm>
          <a:prstGeom prst="rect">
            <a:avLst/>
          </a:prstGeom>
        </p:spPr>
        <p:txBody>
          <a:bodyPr vert="horz" wrap="square" lIns="0" tIns="12700" rIns="0" bIns="0" rtlCol="0">
            <a:spAutoFit/>
          </a:bodyPr>
          <a:lstStyle/>
          <a:p>
            <a:pPr marL="240029" marR="48260" indent="-227329">
              <a:lnSpc>
                <a:spcPct val="100000"/>
              </a:lnSpc>
              <a:spcBef>
                <a:spcPts val="100"/>
              </a:spcBef>
              <a:buFont typeface="Arial"/>
              <a:buChar char="•"/>
              <a:tabLst>
                <a:tab pos="241300" algn="l"/>
              </a:tabLst>
            </a:pPr>
            <a:r>
              <a:rPr lang="es-ES" sz="2400" b="1" dirty="0">
                <a:solidFill>
                  <a:srgbClr val="003864"/>
                </a:solidFill>
                <a:latin typeface="Calibri"/>
                <a:cs typeface="Calibri"/>
              </a:rPr>
              <a:t>¿Qué se debe reportar? </a:t>
            </a:r>
            <a:r>
              <a:rPr lang="es-ES" sz="2400" dirty="0">
                <a:solidFill>
                  <a:srgbClr val="003864"/>
                </a:solidFill>
                <a:latin typeface="Calibri"/>
                <a:cs typeface="Calibri"/>
              </a:rPr>
              <a:t>Su sistema debe fomentar el reporte de todo tipo de inquietudes de seguridad y salud (lesiones, enfermedades, peligros anticipados de nuevos procesos o equipos, condiciones o comportamientos inseguros, situaciones de casi accidentes, peligros de tareas no rutinarias y emergencias potenciales, y debilidades de su programa de seguridad y salud).</a:t>
            </a:r>
          </a:p>
          <a:p>
            <a:pPr marL="240029" marR="5080" indent="-227329">
              <a:lnSpc>
                <a:spcPct val="100000"/>
              </a:lnSpc>
              <a:spcBef>
                <a:spcPts val="2000"/>
              </a:spcBef>
              <a:buFont typeface="Arial"/>
              <a:buChar char="•"/>
              <a:tabLst>
                <a:tab pos="241300" algn="l"/>
              </a:tabLst>
            </a:pPr>
            <a:r>
              <a:rPr lang="es-ES" sz="2400" b="1" dirty="0">
                <a:solidFill>
                  <a:srgbClr val="003864"/>
                </a:solidFill>
                <a:latin typeface="Calibri"/>
                <a:cs typeface="Calibri"/>
              </a:rPr>
              <a:t>¿Cuándo se debe reportar un peligro? </a:t>
            </a:r>
            <a:r>
              <a:rPr lang="es-ES" sz="2400" dirty="0">
                <a:solidFill>
                  <a:srgbClr val="003864"/>
                </a:solidFill>
                <a:latin typeface="Calibri"/>
                <a:cs typeface="Calibri"/>
              </a:rPr>
              <a:t>Su sistema debería empoderar a los trabajadores para que notifiquen los peligros de inmediato. Los trabajadores también deben saber que pueden detener cualquier operación que consideren insegura.</a:t>
            </a:r>
          </a:p>
          <a:p>
            <a:pPr marL="240029" marR="937894" indent="-227329">
              <a:lnSpc>
                <a:spcPct val="100000"/>
              </a:lnSpc>
              <a:spcBef>
                <a:spcPts val="2005"/>
              </a:spcBef>
              <a:buFont typeface="Arial"/>
              <a:buChar char="•"/>
              <a:tabLst>
                <a:tab pos="241300" algn="l"/>
              </a:tabLst>
            </a:pPr>
            <a:r>
              <a:rPr lang="es-ES" sz="2400" b="1" dirty="0">
                <a:solidFill>
                  <a:srgbClr val="003864"/>
                </a:solidFill>
                <a:latin typeface="Calibri"/>
                <a:cs typeface="Calibri"/>
              </a:rPr>
              <a:t>¿Cómo deben reportar los trabajadores? </a:t>
            </a:r>
            <a:r>
              <a:rPr lang="es-ES" sz="2400" dirty="0">
                <a:solidFill>
                  <a:srgbClr val="003864"/>
                </a:solidFill>
                <a:latin typeface="Calibri"/>
                <a:cs typeface="Calibri"/>
              </a:rPr>
              <a:t>Piense en opciones para que los trabajadores notifiquen a la gerencia verbalmente o por escrito. Si es posible, brinde a los trabajadores una forma de reportar anónima.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Reportar otros peligros, continuación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32</a:t>
            </a:fld>
            <a:endParaRPr spc="-25" dirty="0"/>
          </a:p>
        </p:txBody>
      </p:sp>
      <p:sp>
        <p:nvSpPr>
          <p:cNvPr id="3" name="object 3"/>
          <p:cNvSpPr txBox="1"/>
          <p:nvPr/>
        </p:nvSpPr>
        <p:spPr>
          <a:xfrm>
            <a:off x="609600" y="1607832"/>
            <a:ext cx="11582400" cy="5121915"/>
          </a:xfrm>
          <a:prstGeom prst="rect">
            <a:avLst/>
          </a:prstGeom>
        </p:spPr>
        <p:txBody>
          <a:bodyPr vert="horz" wrap="square" lIns="0" tIns="12700" rIns="0" bIns="0" rtlCol="0">
            <a:spAutoFit/>
          </a:bodyPr>
          <a:lstStyle/>
          <a:p>
            <a:pPr marL="240029" marR="814705" indent="-227329">
              <a:lnSpc>
                <a:spcPct val="100000"/>
              </a:lnSpc>
              <a:spcBef>
                <a:spcPts val="600"/>
              </a:spcBef>
              <a:buFont typeface="Arial"/>
              <a:buChar char="•"/>
              <a:tabLst>
                <a:tab pos="241300" algn="l"/>
              </a:tabLst>
            </a:pPr>
            <a:r>
              <a:rPr lang="es-ES" sz="2400" b="1" dirty="0">
                <a:solidFill>
                  <a:srgbClr val="003864"/>
                </a:solidFill>
                <a:latin typeface="Calibri"/>
                <a:cs typeface="Calibri"/>
              </a:rPr>
              <a:t>¿Cómo responderá la gerencia a los reportes? </a:t>
            </a:r>
            <a:r>
              <a:rPr lang="es-ES" sz="2400" dirty="0">
                <a:solidFill>
                  <a:srgbClr val="003864"/>
                </a:solidFill>
                <a:latin typeface="Calibri"/>
                <a:cs typeface="Calibri"/>
              </a:rPr>
              <a:t>Asegúrese de que su sistema indique a la gerencia que reconozca rápidamente los reportes y comience una investigación.</a:t>
            </a:r>
          </a:p>
          <a:p>
            <a:pPr marL="240029" marR="69215" indent="-227329">
              <a:lnSpc>
                <a:spcPct val="100000"/>
              </a:lnSpc>
              <a:spcBef>
                <a:spcPts val="600"/>
              </a:spcBef>
              <a:buFont typeface="Arial"/>
              <a:buChar char="•"/>
              <a:tabLst>
                <a:tab pos="241300" algn="l"/>
              </a:tabLst>
            </a:pPr>
            <a:r>
              <a:rPr lang="es-ES" sz="2400" b="1" dirty="0">
                <a:solidFill>
                  <a:srgbClr val="003864"/>
                </a:solidFill>
                <a:latin typeface="Calibri"/>
                <a:cs typeface="Calibri"/>
              </a:rPr>
              <a:t>¿Qué deben esperar los trabajadores después de hacer un reporte? </a:t>
            </a:r>
            <a:r>
              <a:rPr lang="es-ES" sz="2400" dirty="0">
                <a:solidFill>
                  <a:srgbClr val="003864"/>
                </a:solidFill>
                <a:latin typeface="Calibri"/>
                <a:cs typeface="Calibri"/>
              </a:rPr>
              <a:t>Su proceso debe incluir una comunicación periódica sobre las medidas tomadas para abordar los peligros reportados.</a:t>
            </a:r>
          </a:p>
          <a:p>
            <a:pPr marL="240029" marR="5080" indent="-227329">
              <a:lnSpc>
                <a:spcPct val="100000"/>
              </a:lnSpc>
              <a:spcBef>
                <a:spcPts val="600"/>
              </a:spcBef>
              <a:buFont typeface="Arial"/>
              <a:buChar char="•"/>
              <a:tabLst>
                <a:tab pos="241300" algn="l"/>
              </a:tabLst>
            </a:pPr>
            <a:r>
              <a:rPr lang="es-ES" sz="2400" b="1" dirty="0">
                <a:solidFill>
                  <a:srgbClr val="003864"/>
                </a:solidFill>
                <a:latin typeface="Calibri"/>
                <a:cs typeface="Calibri"/>
              </a:rPr>
              <a:t>¿Cómo se asegurará de que todos los trabajadores comprendan el proceso de reporte? </a:t>
            </a:r>
            <a:r>
              <a:rPr lang="es-ES" sz="2400" dirty="0">
                <a:solidFill>
                  <a:srgbClr val="003864"/>
                </a:solidFill>
                <a:latin typeface="Calibri"/>
                <a:cs typeface="Calibri"/>
              </a:rPr>
              <a:t>Considere barreras como el idioma, la alfabetización y el acceso a Internet.</a:t>
            </a:r>
          </a:p>
          <a:p>
            <a:pPr marL="240029" marR="296545" indent="-227329">
              <a:lnSpc>
                <a:spcPct val="100000"/>
              </a:lnSpc>
              <a:spcBef>
                <a:spcPts val="600"/>
              </a:spcBef>
              <a:buFont typeface="Arial"/>
              <a:buChar char="•"/>
              <a:tabLst>
                <a:tab pos="241300" algn="l"/>
              </a:tabLst>
            </a:pPr>
            <a:r>
              <a:rPr lang="es-ES" sz="2400" b="1" dirty="0">
                <a:solidFill>
                  <a:srgbClr val="003864"/>
                </a:solidFill>
                <a:latin typeface="Calibri"/>
                <a:cs typeface="Calibri"/>
              </a:rPr>
              <a:t>¿Cómo dejará en claro que ningún trabajador enfrentará represalias por reportar? </a:t>
            </a:r>
            <a:r>
              <a:rPr lang="es-ES" sz="2400" dirty="0">
                <a:solidFill>
                  <a:srgbClr val="003864"/>
                </a:solidFill>
                <a:latin typeface="Calibri"/>
                <a:cs typeface="Calibri"/>
              </a:rPr>
              <a:t>Asegúrese de que los trabajadores sepan que usted solo utilizará los reportes para mejorar la seguridad y la salud.</a:t>
            </a:r>
          </a:p>
          <a:p>
            <a:pPr marL="240029" marR="143510" indent="-227329">
              <a:lnSpc>
                <a:spcPct val="100000"/>
              </a:lnSpc>
              <a:spcBef>
                <a:spcPts val="600"/>
              </a:spcBef>
              <a:buFont typeface="Arial"/>
              <a:buChar char="•"/>
              <a:tabLst>
                <a:tab pos="241300" algn="l"/>
              </a:tabLst>
            </a:pPr>
            <a:r>
              <a:rPr lang="es-ES" sz="2400" b="1" dirty="0">
                <a:solidFill>
                  <a:srgbClr val="003864"/>
                </a:solidFill>
                <a:latin typeface="Calibri"/>
                <a:cs typeface="Calibri"/>
              </a:rPr>
              <a:t>¿Cómo podría dar reconocimiento a los trabajadores que identifican y reportan peligros? </a:t>
            </a:r>
            <a:r>
              <a:rPr lang="es-ES" sz="2400" dirty="0">
                <a:solidFill>
                  <a:srgbClr val="003864"/>
                </a:solidFill>
                <a:latin typeface="Calibri"/>
                <a:cs typeface="Calibri"/>
              </a:rPr>
              <a:t>Considere una bonificación, un certificado de regalo o un agradecimiento público.</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Reportar otros peligros, continuación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33</a:t>
            </a:fld>
            <a:endParaRPr spc="-25" dirty="0"/>
          </a:p>
        </p:txBody>
      </p:sp>
      <p:sp>
        <p:nvSpPr>
          <p:cNvPr id="3" name="object 3"/>
          <p:cNvSpPr txBox="1"/>
          <p:nvPr/>
        </p:nvSpPr>
        <p:spPr>
          <a:xfrm>
            <a:off x="782124" y="1607832"/>
            <a:ext cx="10709910" cy="1488440"/>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lang="es-ES" sz="2400" b="1" dirty="0">
                <a:solidFill>
                  <a:srgbClr val="003864"/>
                </a:solidFill>
                <a:latin typeface="Calibri"/>
                <a:cs typeface="Calibri"/>
              </a:rPr>
              <a:t>¿Cómo involucrará a los trabajadores en la búsqueda de soluciones a las inquietudes reportadas? </a:t>
            </a:r>
            <a:r>
              <a:rPr lang="es-ES" sz="2400" dirty="0">
                <a:solidFill>
                  <a:srgbClr val="003864"/>
                </a:solidFill>
                <a:latin typeface="Calibri"/>
                <a:cs typeface="Calibri"/>
              </a:rPr>
              <a:t>Su sistema debe alentar a los trabajadores a sugerir formas de eliminar o controlar el peligro. Esto podría ser en el momento del reporte, después del reporte o en ambos momentos. Esta parte de su sistema será importante cuando comience a trabajar en la prevención y el control de peligros.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Reportar otros peligros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34</a:t>
            </a:fld>
            <a:endParaRPr spc="-25" dirty="0"/>
          </a:p>
        </p:txBody>
      </p:sp>
      <p:sp>
        <p:nvSpPr>
          <p:cNvPr id="3" name="object 3"/>
          <p:cNvSpPr txBox="1"/>
          <p:nvPr/>
        </p:nvSpPr>
        <p:spPr>
          <a:xfrm>
            <a:off x="916939" y="1838833"/>
            <a:ext cx="10817861" cy="3236784"/>
          </a:xfrm>
          <a:prstGeom prst="rect">
            <a:avLst/>
          </a:prstGeom>
        </p:spPr>
        <p:txBody>
          <a:bodyPr vert="horz" wrap="square" lIns="0" tIns="12700" rIns="0" bIns="0" rtlCol="0">
            <a:spAutoFit/>
          </a:bodyPr>
          <a:lstStyle/>
          <a:p>
            <a:pPr marL="240029" marR="1253490" indent="-227329">
              <a:lnSpc>
                <a:spcPct val="100000"/>
              </a:lnSpc>
              <a:spcBef>
                <a:spcPts val="100"/>
              </a:spcBef>
              <a:buFont typeface="Arial"/>
              <a:buChar char="•"/>
              <a:tabLst>
                <a:tab pos="241300" algn="l"/>
              </a:tabLst>
            </a:pPr>
            <a:r>
              <a:rPr lang="es-ES" sz="2400" dirty="0">
                <a:solidFill>
                  <a:srgbClr val="003864"/>
                </a:solidFill>
                <a:latin typeface="Calibri"/>
                <a:cs typeface="Calibri"/>
              </a:rPr>
              <a:t>Un peligro en el lugar de trabajo es cualquier condición, actividad o fuente que, si no se controla, podría provocar una lesión o enfermedad. Los ejemplos incluyen:</a:t>
            </a:r>
          </a:p>
          <a:p>
            <a:pPr marL="469900" marR="529590" lvl="1" indent="-228600">
              <a:lnSpc>
                <a:spcPct val="100000"/>
              </a:lnSpc>
              <a:spcBef>
                <a:spcPts val="1525"/>
              </a:spcBef>
              <a:buFont typeface="Wingdings"/>
              <a:buChar char=""/>
              <a:tabLst>
                <a:tab pos="469900" algn="l"/>
              </a:tabLst>
            </a:pPr>
            <a:r>
              <a:rPr lang="es-ES" sz="2000" dirty="0">
                <a:solidFill>
                  <a:srgbClr val="003864"/>
                </a:solidFill>
                <a:latin typeface="Calibri"/>
                <a:cs typeface="Calibri"/>
              </a:rPr>
              <a:t>riesgos de seguridad: pisos resbaladizos, peldaños de escaleras rotos, superficies calientes, maquinaria con piezas móviles, riesgos eléctricos y espacios confinados;</a:t>
            </a:r>
          </a:p>
          <a:p>
            <a:pPr marL="469265" lvl="1" indent="-227965">
              <a:lnSpc>
                <a:spcPct val="100000"/>
              </a:lnSpc>
              <a:spcBef>
                <a:spcPts val="1500"/>
              </a:spcBef>
              <a:buFont typeface="Wingdings"/>
              <a:buChar char=""/>
              <a:tabLst>
                <a:tab pos="469265" algn="l"/>
              </a:tabLst>
            </a:pPr>
            <a:r>
              <a:rPr lang="es-ES" sz="2000" dirty="0">
                <a:solidFill>
                  <a:srgbClr val="003864"/>
                </a:solidFill>
                <a:latin typeface="Calibri"/>
                <a:cs typeface="Calibri"/>
              </a:rPr>
              <a:t>peligros para la salud: productos químicos, virus, calor y ruido; y</a:t>
            </a:r>
          </a:p>
          <a:p>
            <a:pPr marL="469900" marR="5080" lvl="1" indent="-228600">
              <a:lnSpc>
                <a:spcPct val="100000"/>
              </a:lnSpc>
              <a:spcBef>
                <a:spcPts val="1500"/>
              </a:spcBef>
              <a:buFont typeface="Wingdings"/>
              <a:buChar char=""/>
              <a:tabLst>
                <a:tab pos="469900" algn="l"/>
              </a:tabLst>
            </a:pPr>
            <a:r>
              <a:rPr lang="es-ES" sz="2000" dirty="0">
                <a:solidFill>
                  <a:srgbClr val="003864"/>
                </a:solidFill>
                <a:latin typeface="Calibri"/>
                <a:cs typeface="Calibri"/>
              </a:rPr>
              <a:t>otros peligros: estrés, violencia en el lugar de trabajo, actividades que causan desgaste en el cuerpo y asignación de un trabajador no capacitado a un trabajo peligroso.</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39552" rIns="0" bIns="0" rtlCol="0">
            <a:spAutoFit/>
          </a:bodyPr>
          <a:lstStyle/>
          <a:p>
            <a:pPr marL="118745">
              <a:lnSpc>
                <a:spcPct val="100000"/>
              </a:lnSpc>
              <a:spcBef>
                <a:spcPts val="100"/>
              </a:spcBef>
            </a:pPr>
            <a:r>
              <a:rPr lang="es-ES" dirty="0">
                <a:solidFill>
                  <a:srgbClr val="000000"/>
                </a:solidFill>
              </a:rPr>
              <a:t>Procedimientos para reportar otros peligros</a:t>
            </a:r>
          </a:p>
        </p:txBody>
      </p:sp>
      <p:sp>
        <p:nvSpPr>
          <p:cNvPr id="3" name="object 3"/>
          <p:cNvSpPr txBox="1"/>
          <p:nvPr/>
        </p:nvSpPr>
        <p:spPr>
          <a:xfrm>
            <a:off x="993139" y="1291198"/>
            <a:ext cx="10741661" cy="4783361"/>
          </a:xfrm>
          <a:prstGeom prst="rect">
            <a:avLst/>
          </a:prstGeom>
        </p:spPr>
        <p:txBody>
          <a:bodyPr vert="horz" wrap="square" lIns="0" tIns="12700" rIns="0" bIns="0" rtlCol="0">
            <a:spAutoFit/>
          </a:bodyPr>
          <a:lstStyle/>
          <a:p>
            <a:pPr marL="240029" indent="-227329">
              <a:lnSpc>
                <a:spcPct val="100000"/>
              </a:lnSpc>
              <a:spcBef>
                <a:spcPts val="1200"/>
              </a:spcBef>
              <a:buFont typeface="Arial"/>
              <a:buChar char="•"/>
              <a:tabLst>
                <a:tab pos="240029" algn="l"/>
              </a:tabLst>
            </a:pPr>
            <a:r>
              <a:rPr lang="es-ES" sz="2400" dirty="0">
                <a:latin typeface="Calibri"/>
                <a:cs typeface="Calibri"/>
              </a:rPr>
              <a:t>[¿Qué se debe reportar?]</a:t>
            </a:r>
          </a:p>
          <a:p>
            <a:pPr marL="240029" indent="-227329">
              <a:lnSpc>
                <a:spcPct val="100000"/>
              </a:lnSpc>
              <a:spcBef>
                <a:spcPts val="1200"/>
              </a:spcBef>
              <a:buFont typeface="Arial"/>
              <a:buChar char="•"/>
              <a:tabLst>
                <a:tab pos="240029" algn="l"/>
              </a:tabLst>
            </a:pPr>
            <a:r>
              <a:rPr lang="es-ES" sz="2400" dirty="0">
                <a:latin typeface="Calibri"/>
                <a:cs typeface="Calibri"/>
              </a:rPr>
              <a:t>[¿Cuándo se debe reportar un peligro?]</a:t>
            </a:r>
          </a:p>
          <a:p>
            <a:pPr marL="240029" indent="-227329">
              <a:lnSpc>
                <a:spcPct val="100000"/>
              </a:lnSpc>
              <a:spcBef>
                <a:spcPts val="1200"/>
              </a:spcBef>
              <a:buFont typeface="Arial"/>
              <a:buChar char="•"/>
              <a:tabLst>
                <a:tab pos="240029" algn="l"/>
              </a:tabLst>
            </a:pPr>
            <a:r>
              <a:rPr lang="es-ES" sz="2400" dirty="0">
                <a:latin typeface="Calibri"/>
                <a:cs typeface="Calibri"/>
              </a:rPr>
              <a:t>[¿Cómo deben reportar los trabajadores?]</a:t>
            </a:r>
          </a:p>
          <a:p>
            <a:pPr marL="240029" indent="-227329">
              <a:lnSpc>
                <a:spcPct val="100000"/>
              </a:lnSpc>
              <a:spcBef>
                <a:spcPts val="1200"/>
              </a:spcBef>
              <a:buFont typeface="Arial"/>
              <a:buChar char="•"/>
              <a:tabLst>
                <a:tab pos="240029" algn="l"/>
              </a:tabLst>
            </a:pPr>
            <a:r>
              <a:rPr lang="es-ES" sz="2400" dirty="0">
                <a:latin typeface="Calibri"/>
                <a:cs typeface="Calibri"/>
              </a:rPr>
              <a:t>[¿Cómo responderá la gerencia a los reportes?]</a:t>
            </a:r>
          </a:p>
          <a:p>
            <a:pPr marL="240029" indent="-227329">
              <a:lnSpc>
                <a:spcPct val="100000"/>
              </a:lnSpc>
              <a:spcBef>
                <a:spcPts val="1200"/>
              </a:spcBef>
              <a:buFont typeface="Arial"/>
              <a:buChar char="•"/>
              <a:tabLst>
                <a:tab pos="240029" algn="l"/>
              </a:tabLst>
            </a:pPr>
            <a:r>
              <a:rPr lang="es-ES" sz="2400" dirty="0">
                <a:latin typeface="Calibri"/>
                <a:cs typeface="Calibri"/>
              </a:rPr>
              <a:t>[¿Qué deben esperar los trabajadores después de hacer un reporte?]</a:t>
            </a:r>
          </a:p>
          <a:p>
            <a:pPr marL="240029" indent="-227329">
              <a:lnSpc>
                <a:spcPct val="100000"/>
              </a:lnSpc>
              <a:spcBef>
                <a:spcPts val="1200"/>
              </a:spcBef>
              <a:buFont typeface="Arial"/>
              <a:buChar char="•"/>
              <a:tabLst>
                <a:tab pos="240029" algn="l"/>
              </a:tabLst>
            </a:pPr>
            <a:r>
              <a:rPr lang="es-ES" sz="2400" dirty="0">
                <a:latin typeface="Calibri"/>
                <a:cs typeface="Calibri"/>
              </a:rPr>
              <a:t>[¿Cómo se asegurará de que todos los trabajadores comprendan el proceso de reporte?]</a:t>
            </a:r>
          </a:p>
          <a:p>
            <a:pPr marL="240029" indent="-227329">
              <a:lnSpc>
                <a:spcPct val="100000"/>
              </a:lnSpc>
              <a:spcBef>
                <a:spcPts val="1200"/>
              </a:spcBef>
              <a:buFont typeface="Arial"/>
              <a:buChar char="•"/>
              <a:tabLst>
                <a:tab pos="240029" algn="l"/>
              </a:tabLst>
            </a:pPr>
            <a:r>
              <a:rPr lang="es-ES" sz="2400" dirty="0">
                <a:latin typeface="Calibri"/>
                <a:cs typeface="Calibri"/>
              </a:rPr>
              <a:t>[¿Cómo dejará en claro que ningún trabajador enfrentará represalias por reportar?]</a:t>
            </a:r>
          </a:p>
          <a:p>
            <a:pPr marL="240029" indent="-227329">
              <a:lnSpc>
                <a:spcPct val="100000"/>
              </a:lnSpc>
              <a:spcBef>
                <a:spcPts val="1200"/>
              </a:spcBef>
              <a:buFont typeface="Arial"/>
              <a:buChar char="•"/>
              <a:tabLst>
                <a:tab pos="240029" algn="l"/>
              </a:tabLst>
            </a:pPr>
            <a:r>
              <a:rPr lang="es-ES" sz="2400" dirty="0">
                <a:latin typeface="Calibri"/>
                <a:cs typeface="Calibri"/>
              </a:rPr>
              <a:t>[¿Cómo podría dar reconocimiento a los trabajadores que identifican y reportan peligros?]</a:t>
            </a:r>
          </a:p>
        </p:txBody>
      </p:sp>
      <p:sp>
        <p:nvSpPr>
          <p:cNvPr id="4" name="object 4"/>
          <p:cNvSpPr txBox="1"/>
          <p:nvPr/>
        </p:nvSpPr>
        <p:spPr>
          <a:xfrm>
            <a:off x="11092688" y="6425628"/>
            <a:ext cx="180975" cy="208279"/>
          </a:xfrm>
          <a:prstGeom prst="rect">
            <a:avLst/>
          </a:prstGeom>
        </p:spPr>
        <p:txBody>
          <a:bodyPr vert="horz" wrap="square" lIns="0" tIns="12700" rIns="0" bIns="0" rtlCol="0">
            <a:spAutoFit/>
          </a:bodyPr>
          <a:lstStyle/>
          <a:p>
            <a:pPr marL="12700">
              <a:lnSpc>
                <a:spcPct val="100000"/>
              </a:lnSpc>
              <a:spcBef>
                <a:spcPts val="100"/>
              </a:spcBef>
            </a:pPr>
            <a:r>
              <a:rPr lang="es-ES" sz="1200" dirty="0">
                <a:solidFill>
                  <a:srgbClr val="888888"/>
                </a:solidFill>
                <a:latin typeface="Calibri"/>
                <a:cs typeface="Calibri"/>
              </a:rPr>
              <a:t>35</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246315"/>
            <a:ext cx="10135870" cy="1068070"/>
          </a:xfrm>
          <a:prstGeom prst="rect">
            <a:avLst/>
          </a:prstGeom>
        </p:spPr>
        <p:txBody>
          <a:bodyPr vert="horz" wrap="square" lIns="0" tIns="259588" rIns="0" bIns="0" rtlCol="0">
            <a:spAutoFit/>
          </a:bodyPr>
          <a:lstStyle/>
          <a:p>
            <a:pPr marL="12700">
              <a:lnSpc>
                <a:spcPct val="100000"/>
              </a:lnSpc>
              <a:spcBef>
                <a:spcPts val="100"/>
              </a:spcBef>
            </a:pPr>
            <a:r>
              <a:rPr lang="es-ES" dirty="0"/>
              <a:t>Jerarquía de controles</a:t>
            </a:r>
          </a:p>
        </p:txBody>
      </p:sp>
      <p:pic>
        <p:nvPicPr>
          <p:cNvPr id="3" name="object 3"/>
          <p:cNvPicPr/>
          <p:nvPr/>
        </p:nvPicPr>
        <p:blipFill>
          <a:blip r:embed="rId2" cstate="print"/>
          <a:stretch>
            <a:fillRect/>
          </a:stretch>
        </p:blipFill>
        <p:spPr>
          <a:xfrm>
            <a:off x="4257675" y="2133600"/>
            <a:ext cx="5958136" cy="3972420"/>
          </a:xfrm>
          <a:prstGeom prst="rect">
            <a:avLst/>
          </a:prstGeom>
        </p:spPr>
      </p:pic>
      <p:sp>
        <p:nvSpPr>
          <p:cNvPr id="5" name="TextBox 4">
            <a:extLst>
              <a:ext uri="{FF2B5EF4-FFF2-40B4-BE49-F238E27FC236}">
                <a16:creationId xmlns:a16="http://schemas.microsoft.com/office/drawing/2014/main" id="{2003F203-4F43-6B84-7845-6A2C56FB63AD}"/>
              </a:ext>
            </a:extLst>
          </p:cNvPr>
          <p:cNvSpPr txBox="1"/>
          <p:nvPr/>
        </p:nvSpPr>
        <p:spPr>
          <a:xfrm>
            <a:off x="3952875" y="2260122"/>
            <a:ext cx="1143000" cy="276999"/>
          </a:xfrm>
          <a:prstGeom prst="rect">
            <a:avLst/>
          </a:prstGeom>
          <a:solidFill>
            <a:schemeClr val="bg1"/>
          </a:solidFill>
        </p:spPr>
        <p:txBody>
          <a:bodyPr wrap="square" rtlCol="0">
            <a:spAutoFit/>
          </a:bodyPr>
          <a:lstStyle/>
          <a:p>
            <a:r>
              <a:rPr lang="es-ES" sz="1200" dirty="0"/>
              <a:t>Más efectivo</a:t>
            </a:r>
          </a:p>
        </p:txBody>
      </p:sp>
      <p:sp>
        <p:nvSpPr>
          <p:cNvPr id="6" name="TextBox 5">
            <a:extLst>
              <a:ext uri="{FF2B5EF4-FFF2-40B4-BE49-F238E27FC236}">
                <a16:creationId xmlns:a16="http://schemas.microsoft.com/office/drawing/2014/main" id="{5A2AA87F-A2F5-2105-25C5-AF4D60A65CCC}"/>
              </a:ext>
            </a:extLst>
          </p:cNvPr>
          <p:cNvSpPr txBox="1"/>
          <p:nvPr/>
        </p:nvSpPr>
        <p:spPr>
          <a:xfrm>
            <a:off x="4114800" y="5699763"/>
            <a:ext cx="1143000" cy="461665"/>
          </a:xfrm>
          <a:prstGeom prst="rect">
            <a:avLst/>
          </a:prstGeom>
          <a:solidFill>
            <a:schemeClr val="bg1"/>
          </a:solidFill>
        </p:spPr>
        <p:txBody>
          <a:bodyPr wrap="square" rtlCol="0">
            <a:spAutoFit/>
          </a:bodyPr>
          <a:lstStyle/>
          <a:p>
            <a:r>
              <a:rPr lang="es-ES" sz="1200" dirty="0"/>
              <a:t>Menos efectivo</a:t>
            </a:r>
          </a:p>
        </p:txBody>
      </p:sp>
      <p:sp>
        <p:nvSpPr>
          <p:cNvPr id="7" name="TextBox 6">
            <a:extLst>
              <a:ext uri="{FF2B5EF4-FFF2-40B4-BE49-F238E27FC236}">
                <a16:creationId xmlns:a16="http://schemas.microsoft.com/office/drawing/2014/main" id="{9C119DBF-9413-CD08-F189-90956343CFB1}"/>
              </a:ext>
            </a:extLst>
          </p:cNvPr>
          <p:cNvSpPr txBox="1"/>
          <p:nvPr/>
        </p:nvSpPr>
        <p:spPr>
          <a:xfrm>
            <a:off x="4953000" y="1981200"/>
            <a:ext cx="4648199" cy="584775"/>
          </a:xfrm>
          <a:prstGeom prst="rect">
            <a:avLst/>
          </a:prstGeom>
          <a:solidFill>
            <a:schemeClr val="bg1"/>
          </a:solidFill>
          <a:ln>
            <a:noFill/>
          </a:ln>
        </p:spPr>
        <p:txBody>
          <a:bodyPr wrap="square" rtlCol="0">
            <a:spAutoFit/>
          </a:bodyPr>
          <a:lstStyle/>
          <a:p>
            <a:r>
              <a:rPr lang="es-ES" sz="3200" dirty="0"/>
              <a:t>Jerarquía de controles</a:t>
            </a:r>
            <a:endParaRPr lang="en-US" sz="3200" dirty="0"/>
          </a:p>
        </p:txBody>
      </p:sp>
      <p:sp>
        <p:nvSpPr>
          <p:cNvPr id="8" name="TextBox 7">
            <a:extLst>
              <a:ext uri="{FF2B5EF4-FFF2-40B4-BE49-F238E27FC236}">
                <a16:creationId xmlns:a16="http://schemas.microsoft.com/office/drawing/2014/main" id="{2ABCCB60-2360-DA18-18A3-3184603503CF}"/>
              </a:ext>
            </a:extLst>
          </p:cNvPr>
          <p:cNvSpPr txBox="1"/>
          <p:nvPr/>
        </p:nvSpPr>
        <p:spPr>
          <a:xfrm>
            <a:off x="6019800" y="2718375"/>
            <a:ext cx="1752600" cy="338554"/>
          </a:xfrm>
          <a:prstGeom prst="rect">
            <a:avLst/>
          </a:prstGeom>
          <a:solidFill>
            <a:schemeClr val="tx2">
              <a:lumMod val="60000"/>
              <a:lumOff val="40000"/>
            </a:schemeClr>
          </a:solidFill>
          <a:ln>
            <a:noFill/>
          </a:ln>
        </p:spPr>
        <p:txBody>
          <a:bodyPr wrap="square" rtlCol="0">
            <a:spAutoFit/>
          </a:bodyPr>
          <a:lstStyle/>
          <a:p>
            <a:pPr algn="ctr"/>
            <a:r>
              <a:rPr lang="es-ES" sz="1600" b="1" dirty="0"/>
              <a:t>Eliminación</a:t>
            </a:r>
            <a:endParaRPr lang="en-US" sz="1600" b="1" dirty="0"/>
          </a:p>
        </p:txBody>
      </p:sp>
      <p:sp>
        <p:nvSpPr>
          <p:cNvPr id="9" name="TextBox 8">
            <a:extLst>
              <a:ext uri="{FF2B5EF4-FFF2-40B4-BE49-F238E27FC236}">
                <a16:creationId xmlns:a16="http://schemas.microsoft.com/office/drawing/2014/main" id="{468D7CAB-6799-B56D-8EFE-5E6B79DD1199}"/>
              </a:ext>
            </a:extLst>
          </p:cNvPr>
          <p:cNvSpPr txBox="1"/>
          <p:nvPr/>
        </p:nvSpPr>
        <p:spPr>
          <a:xfrm>
            <a:off x="6172200" y="3339031"/>
            <a:ext cx="1447800" cy="338554"/>
          </a:xfrm>
          <a:prstGeom prst="rect">
            <a:avLst/>
          </a:prstGeom>
          <a:solidFill>
            <a:srgbClr val="00FF00"/>
          </a:solidFill>
        </p:spPr>
        <p:txBody>
          <a:bodyPr wrap="square" rtlCol="0">
            <a:spAutoFit/>
          </a:bodyPr>
          <a:lstStyle/>
          <a:p>
            <a:pPr algn="ctr"/>
            <a:r>
              <a:rPr lang="es-ES" sz="1600" b="1" dirty="0"/>
              <a:t>Sustitución</a:t>
            </a:r>
            <a:endParaRPr lang="en-US" sz="1600" b="1" dirty="0"/>
          </a:p>
        </p:txBody>
      </p:sp>
      <p:sp>
        <p:nvSpPr>
          <p:cNvPr id="10" name="TextBox 9">
            <a:extLst>
              <a:ext uri="{FF2B5EF4-FFF2-40B4-BE49-F238E27FC236}">
                <a16:creationId xmlns:a16="http://schemas.microsoft.com/office/drawing/2014/main" id="{CD502F64-EC50-ECF0-FA95-EA3614544BB3}"/>
              </a:ext>
            </a:extLst>
          </p:cNvPr>
          <p:cNvSpPr txBox="1"/>
          <p:nvPr/>
        </p:nvSpPr>
        <p:spPr>
          <a:xfrm>
            <a:off x="6019800" y="3886200"/>
            <a:ext cx="1600200" cy="584775"/>
          </a:xfrm>
          <a:prstGeom prst="rect">
            <a:avLst/>
          </a:prstGeom>
          <a:solidFill>
            <a:srgbClr val="FFC000"/>
          </a:solidFill>
          <a:ln>
            <a:noFill/>
          </a:ln>
        </p:spPr>
        <p:txBody>
          <a:bodyPr wrap="square" rtlCol="0">
            <a:spAutoFit/>
          </a:bodyPr>
          <a:lstStyle/>
          <a:p>
            <a:pPr algn="ctr"/>
            <a:r>
              <a:rPr lang="es-ES" sz="1600" b="1" dirty="0"/>
              <a:t>Controles de ingeniería</a:t>
            </a:r>
            <a:endParaRPr lang="en-US" sz="1600" b="1" dirty="0"/>
          </a:p>
        </p:txBody>
      </p:sp>
      <p:sp>
        <p:nvSpPr>
          <p:cNvPr id="11" name="TextBox 10">
            <a:extLst>
              <a:ext uri="{FF2B5EF4-FFF2-40B4-BE49-F238E27FC236}">
                <a16:creationId xmlns:a16="http://schemas.microsoft.com/office/drawing/2014/main" id="{EA99540E-8A14-5F24-1C5C-6A59E5BADD48}"/>
              </a:ext>
            </a:extLst>
          </p:cNvPr>
          <p:cNvSpPr txBox="1"/>
          <p:nvPr/>
        </p:nvSpPr>
        <p:spPr>
          <a:xfrm>
            <a:off x="6248400" y="4572000"/>
            <a:ext cx="1447800" cy="461665"/>
          </a:xfrm>
          <a:prstGeom prst="rect">
            <a:avLst/>
          </a:prstGeom>
          <a:solidFill>
            <a:srgbClr val="FF0000"/>
          </a:solidFill>
          <a:ln>
            <a:noFill/>
          </a:ln>
        </p:spPr>
        <p:txBody>
          <a:bodyPr wrap="square" rtlCol="0">
            <a:spAutoFit/>
          </a:bodyPr>
          <a:lstStyle/>
          <a:p>
            <a:pPr algn="ctr"/>
            <a:r>
              <a:rPr lang="es-ES" sz="1200" b="1" dirty="0"/>
              <a:t>Controles administrativos</a:t>
            </a:r>
            <a:endParaRPr lang="en-US" sz="1200" b="1" dirty="0"/>
          </a:p>
        </p:txBody>
      </p:sp>
      <p:sp>
        <p:nvSpPr>
          <p:cNvPr id="12" name="TextBox 11">
            <a:extLst>
              <a:ext uri="{FF2B5EF4-FFF2-40B4-BE49-F238E27FC236}">
                <a16:creationId xmlns:a16="http://schemas.microsoft.com/office/drawing/2014/main" id="{70BFEA5C-FE67-9467-60BE-C80735963F9D}"/>
              </a:ext>
            </a:extLst>
          </p:cNvPr>
          <p:cNvSpPr txBox="1"/>
          <p:nvPr/>
        </p:nvSpPr>
        <p:spPr>
          <a:xfrm>
            <a:off x="6629400" y="5181600"/>
            <a:ext cx="533400" cy="338554"/>
          </a:xfrm>
          <a:prstGeom prst="rect">
            <a:avLst/>
          </a:prstGeom>
          <a:solidFill>
            <a:srgbClr val="FF0000"/>
          </a:solidFill>
          <a:ln>
            <a:noFill/>
          </a:ln>
        </p:spPr>
        <p:txBody>
          <a:bodyPr wrap="square" rtlCol="0">
            <a:spAutoFit/>
          </a:bodyPr>
          <a:lstStyle/>
          <a:p>
            <a:pPr algn="ctr"/>
            <a:r>
              <a:rPr lang="es-ES" sz="1600" b="1" dirty="0"/>
              <a:t>EPI</a:t>
            </a:r>
            <a:endParaRPr lang="en-US" sz="1600" b="1" dirty="0"/>
          </a:p>
        </p:txBody>
      </p:sp>
      <p:sp>
        <p:nvSpPr>
          <p:cNvPr id="13" name="TextBox 12">
            <a:extLst>
              <a:ext uri="{FF2B5EF4-FFF2-40B4-BE49-F238E27FC236}">
                <a16:creationId xmlns:a16="http://schemas.microsoft.com/office/drawing/2014/main" id="{07060836-ED00-83A3-235C-BCBDA4158245}"/>
              </a:ext>
            </a:extLst>
          </p:cNvPr>
          <p:cNvSpPr txBox="1"/>
          <p:nvPr/>
        </p:nvSpPr>
        <p:spPr>
          <a:xfrm>
            <a:off x="9220200" y="2642175"/>
            <a:ext cx="1371600" cy="400110"/>
          </a:xfrm>
          <a:prstGeom prst="rect">
            <a:avLst/>
          </a:prstGeom>
          <a:solidFill>
            <a:schemeClr val="bg1"/>
          </a:solidFill>
          <a:ln>
            <a:noFill/>
          </a:ln>
        </p:spPr>
        <p:txBody>
          <a:bodyPr wrap="square" rtlCol="0">
            <a:spAutoFit/>
          </a:bodyPr>
          <a:lstStyle/>
          <a:p>
            <a:r>
              <a:rPr lang="es-ES" sz="1000" dirty="0"/>
              <a:t>Eliminar físicamente el peligro</a:t>
            </a:r>
            <a:endParaRPr lang="en-US" sz="1000" dirty="0"/>
          </a:p>
        </p:txBody>
      </p:sp>
      <p:sp>
        <p:nvSpPr>
          <p:cNvPr id="14" name="TextBox 13">
            <a:extLst>
              <a:ext uri="{FF2B5EF4-FFF2-40B4-BE49-F238E27FC236}">
                <a16:creationId xmlns:a16="http://schemas.microsoft.com/office/drawing/2014/main" id="{ECFEC4A1-361A-0B51-D5EA-E0A124408F8A}"/>
              </a:ext>
            </a:extLst>
          </p:cNvPr>
          <p:cNvSpPr txBox="1"/>
          <p:nvPr/>
        </p:nvSpPr>
        <p:spPr>
          <a:xfrm>
            <a:off x="8874337" y="3275687"/>
            <a:ext cx="1371600" cy="400110"/>
          </a:xfrm>
          <a:prstGeom prst="rect">
            <a:avLst/>
          </a:prstGeom>
          <a:solidFill>
            <a:schemeClr val="bg1"/>
          </a:solidFill>
          <a:ln>
            <a:noFill/>
          </a:ln>
        </p:spPr>
        <p:txBody>
          <a:bodyPr wrap="square" rtlCol="0">
            <a:spAutoFit/>
          </a:bodyPr>
          <a:lstStyle/>
          <a:p>
            <a:r>
              <a:rPr lang="es-ES" sz="1000" dirty="0"/>
              <a:t>Reemplazar el peligro</a:t>
            </a:r>
            <a:endParaRPr lang="en-US" sz="1000" dirty="0"/>
          </a:p>
        </p:txBody>
      </p:sp>
      <p:sp>
        <p:nvSpPr>
          <p:cNvPr id="15" name="TextBox 14">
            <a:extLst>
              <a:ext uri="{FF2B5EF4-FFF2-40B4-BE49-F238E27FC236}">
                <a16:creationId xmlns:a16="http://schemas.microsoft.com/office/drawing/2014/main" id="{1CDB7590-4B12-09F2-5D85-3B02ADF39563}"/>
              </a:ext>
            </a:extLst>
          </p:cNvPr>
          <p:cNvSpPr txBox="1"/>
          <p:nvPr/>
        </p:nvSpPr>
        <p:spPr>
          <a:xfrm>
            <a:off x="8534400" y="3932814"/>
            <a:ext cx="1371600" cy="400110"/>
          </a:xfrm>
          <a:prstGeom prst="rect">
            <a:avLst/>
          </a:prstGeom>
          <a:solidFill>
            <a:schemeClr val="bg1"/>
          </a:solidFill>
          <a:ln>
            <a:noFill/>
          </a:ln>
        </p:spPr>
        <p:txBody>
          <a:bodyPr wrap="square" rtlCol="0">
            <a:spAutoFit/>
          </a:bodyPr>
          <a:lstStyle/>
          <a:p>
            <a:r>
              <a:rPr lang="es-ES" sz="1000" dirty="0"/>
              <a:t>Aislar a las personas del peligro</a:t>
            </a:r>
            <a:endParaRPr lang="en-US" sz="1000" dirty="0"/>
          </a:p>
        </p:txBody>
      </p:sp>
      <p:sp>
        <p:nvSpPr>
          <p:cNvPr id="16" name="TextBox 15">
            <a:extLst>
              <a:ext uri="{FF2B5EF4-FFF2-40B4-BE49-F238E27FC236}">
                <a16:creationId xmlns:a16="http://schemas.microsoft.com/office/drawing/2014/main" id="{8AAC6C79-CC4E-E4F2-57B6-DF653DC2FF48}"/>
              </a:ext>
            </a:extLst>
          </p:cNvPr>
          <p:cNvSpPr txBox="1"/>
          <p:nvPr/>
        </p:nvSpPr>
        <p:spPr>
          <a:xfrm>
            <a:off x="8077199" y="4619307"/>
            <a:ext cx="1609725" cy="400110"/>
          </a:xfrm>
          <a:prstGeom prst="rect">
            <a:avLst/>
          </a:prstGeom>
          <a:solidFill>
            <a:schemeClr val="bg1"/>
          </a:solidFill>
          <a:ln>
            <a:noFill/>
          </a:ln>
        </p:spPr>
        <p:txBody>
          <a:bodyPr wrap="square" rtlCol="0">
            <a:spAutoFit/>
          </a:bodyPr>
          <a:lstStyle/>
          <a:p>
            <a:r>
              <a:rPr lang="es-ES" sz="1000" dirty="0"/>
              <a:t>Cambiar la forma en que trabajan las personas</a:t>
            </a:r>
            <a:endParaRPr lang="en-US" sz="1000" dirty="0"/>
          </a:p>
        </p:txBody>
      </p:sp>
      <p:sp>
        <p:nvSpPr>
          <p:cNvPr id="17" name="TextBox 16">
            <a:extLst>
              <a:ext uri="{FF2B5EF4-FFF2-40B4-BE49-F238E27FC236}">
                <a16:creationId xmlns:a16="http://schemas.microsoft.com/office/drawing/2014/main" id="{BD533378-F94C-F16F-141C-025EEBA1FEEC}"/>
              </a:ext>
            </a:extLst>
          </p:cNvPr>
          <p:cNvSpPr txBox="1"/>
          <p:nvPr/>
        </p:nvSpPr>
        <p:spPr>
          <a:xfrm>
            <a:off x="7772400" y="5181600"/>
            <a:ext cx="2286000" cy="400110"/>
          </a:xfrm>
          <a:prstGeom prst="rect">
            <a:avLst/>
          </a:prstGeom>
          <a:solidFill>
            <a:schemeClr val="bg1"/>
          </a:solidFill>
          <a:ln>
            <a:noFill/>
          </a:ln>
        </p:spPr>
        <p:txBody>
          <a:bodyPr wrap="square" rtlCol="0">
            <a:spAutoFit/>
          </a:bodyPr>
          <a:lstStyle/>
          <a:p>
            <a:r>
              <a:rPr lang="es-ES" sz="1000" dirty="0"/>
              <a:t>Proteger al trabajador con equipos de protección individual</a:t>
            </a:r>
            <a:endParaRPr lang="en-US" sz="1000" dirty="0"/>
          </a:p>
        </p:txBody>
      </p:sp>
      <p:sp>
        <p:nvSpPr>
          <p:cNvPr id="18" name="TextBox 17">
            <a:extLst>
              <a:ext uri="{FF2B5EF4-FFF2-40B4-BE49-F238E27FC236}">
                <a16:creationId xmlns:a16="http://schemas.microsoft.com/office/drawing/2014/main" id="{527D1C1E-5271-7354-C307-3E4BB24AF26B}"/>
              </a:ext>
            </a:extLst>
          </p:cNvPr>
          <p:cNvSpPr txBox="1"/>
          <p:nvPr/>
        </p:nvSpPr>
        <p:spPr>
          <a:xfrm>
            <a:off x="9413079" y="5699763"/>
            <a:ext cx="871539" cy="184666"/>
          </a:xfrm>
          <a:prstGeom prst="rect">
            <a:avLst/>
          </a:prstGeom>
          <a:solidFill>
            <a:schemeClr val="bg1"/>
          </a:solidFill>
          <a:ln>
            <a:noFill/>
          </a:ln>
        </p:spPr>
        <p:txBody>
          <a:bodyPr wrap="square" rtlCol="0">
            <a:spAutoFit/>
          </a:bodyPr>
          <a:lstStyle/>
          <a:p>
            <a:r>
              <a:rPr lang="es-ES" sz="600" i="1" dirty="0"/>
              <a:t>Imagen por NIOSH</a:t>
            </a:r>
            <a:endParaRPr lang="en-US" sz="600" i="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Controles de ingeniería</a:t>
            </a:r>
          </a:p>
        </p:txBody>
      </p:sp>
      <p:sp>
        <p:nvSpPr>
          <p:cNvPr id="3" name="object 3"/>
          <p:cNvSpPr txBox="1"/>
          <p:nvPr/>
        </p:nvSpPr>
        <p:spPr>
          <a:xfrm>
            <a:off x="846202" y="1524000"/>
            <a:ext cx="10894061" cy="5168081"/>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lang="es-ES" sz="2400" dirty="0">
                <a:solidFill>
                  <a:srgbClr val="003864"/>
                </a:solidFill>
                <a:latin typeface="Calibri"/>
                <a:cs typeface="Calibri"/>
              </a:rPr>
              <a:t>Para reducir la posibilidad de lesiones, las tareas laborales deben diseñarse para limitar la exposición a factores de riesgo ergonómicos Los controles de ingeniería implementan cambios físicos en el lugar de trabajo, que eliminan o reducen el peligro en el trabajo o tarea y son los más deseables, siempre que sea posible. Los controles de ingeniería incluyen:</a:t>
            </a:r>
          </a:p>
          <a:p>
            <a:pPr marL="469265" lvl="1" indent="-227965">
              <a:lnSpc>
                <a:spcPct val="100000"/>
              </a:lnSpc>
              <a:spcBef>
                <a:spcPts val="1525"/>
              </a:spcBef>
              <a:buFont typeface="Wingdings"/>
              <a:buChar char=""/>
              <a:tabLst>
                <a:tab pos="469265" algn="l"/>
              </a:tabLst>
            </a:pPr>
            <a:r>
              <a:rPr lang="es-ES" sz="2000" dirty="0">
                <a:solidFill>
                  <a:srgbClr val="003864"/>
                </a:solidFill>
                <a:latin typeface="Calibri"/>
                <a:cs typeface="Calibri"/>
              </a:rPr>
              <a:t>automatización;</a:t>
            </a:r>
          </a:p>
          <a:p>
            <a:pPr marL="469265" lvl="1" indent="-227965">
              <a:lnSpc>
                <a:spcPct val="100000"/>
              </a:lnSpc>
              <a:spcBef>
                <a:spcPts val="1500"/>
              </a:spcBef>
              <a:buFont typeface="Wingdings"/>
              <a:buChar char=""/>
              <a:tabLst>
                <a:tab pos="469265" algn="l"/>
              </a:tabLst>
            </a:pPr>
            <a:r>
              <a:rPr lang="es-ES" sz="2000" dirty="0">
                <a:solidFill>
                  <a:srgbClr val="003864"/>
                </a:solidFill>
                <a:latin typeface="Calibri"/>
                <a:cs typeface="Calibri"/>
              </a:rPr>
              <a:t>mecanización;</a:t>
            </a:r>
          </a:p>
          <a:p>
            <a:pPr marL="469265" lvl="1" indent="-227965">
              <a:lnSpc>
                <a:spcPct val="100000"/>
              </a:lnSpc>
              <a:spcBef>
                <a:spcPts val="1500"/>
              </a:spcBef>
              <a:buFont typeface="Wingdings"/>
              <a:buChar char=""/>
              <a:tabLst>
                <a:tab pos="469265" algn="l"/>
              </a:tabLst>
            </a:pPr>
            <a:r>
              <a:rPr lang="es-ES" sz="2000" dirty="0">
                <a:solidFill>
                  <a:srgbClr val="003864"/>
                </a:solidFill>
                <a:latin typeface="Calibri"/>
                <a:cs typeface="Calibri"/>
              </a:rPr>
              <a:t>equipos de elevación;</a:t>
            </a:r>
          </a:p>
          <a:p>
            <a:pPr marL="469265" lvl="1" indent="-227965">
              <a:lnSpc>
                <a:spcPct val="100000"/>
              </a:lnSpc>
              <a:spcBef>
                <a:spcPts val="1500"/>
              </a:spcBef>
              <a:buFont typeface="Wingdings"/>
              <a:buChar char=""/>
              <a:tabLst>
                <a:tab pos="469265" algn="l"/>
              </a:tabLst>
            </a:pPr>
            <a:r>
              <a:rPr lang="es-ES" sz="2000" dirty="0">
                <a:solidFill>
                  <a:srgbClr val="003864"/>
                </a:solidFill>
                <a:latin typeface="Calibri"/>
                <a:cs typeface="Calibri"/>
              </a:rPr>
              <a:t>usar un dispositivo para levantar y reposicionar objetos pesados para limitar el ejercicio de fuerza;</a:t>
            </a:r>
          </a:p>
          <a:p>
            <a:pPr marL="469265" lvl="1" indent="-227965">
              <a:lnSpc>
                <a:spcPct val="100000"/>
              </a:lnSpc>
              <a:spcBef>
                <a:spcPts val="1500"/>
              </a:spcBef>
              <a:buFont typeface="Wingdings"/>
              <a:buChar char=""/>
              <a:tabLst>
                <a:tab pos="469265" algn="l"/>
              </a:tabLst>
            </a:pPr>
            <a:r>
              <a:rPr lang="es-ES" sz="2000" dirty="0">
                <a:solidFill>
                  <a:srgbClr val="003864"/>
                </a:solidFill>
                <a:latin typeface="Calibri"/>
                <a:cs typeface="Calibri"/>
              </a:rPr>
              <a:t>reducir el peso de una carga para limitar el tener que ejercer fuerza;</a:t>
            </a:r>
          </a:p>
          <a:p>
            <a:pPr marL="469265" marR="198120" lvl="1" indent="-228600">
              <a:lnSpc>
                <a:spcPct val="100000"/>
              </a:lnSpc>
              <a:spcBef>
                <a:spcPts val="1500"/>
              </a:spcBef>
              <a:buFont typeface="Wingdings"/>
              <a:buChar char=""/>
              <a:tabLst>
                <a:tab pos="469265" algn="l"/>
              </a:tabLst>
            </a:pPr>
            <a:r>
              <a:rPr lang="es-ES" sz="2000" dirty="0">
                <a:solidFill>
                  <a:srgbClr val="003864"/>
                </a:solidFill>
                <a:latin typeface="Calibri"/>
                <a:cs typeface="Calibri"/>
              </a:rPr>
              <a:t>reposicionar una mesa de trabajo para eliminar un alcance largo o excesivo y permitir trabajar en posturas neutrales;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Controles de ingeniería, continuación</a:t>
            </a:r>
          </a:p>
        </p:txBody>
      </p:sp>
      <p:sp>
        <p:nvSpPr>
          <p:cNvPr id="3" name="object 3"/>
          <p:cNvSpPr txBox="1"/>
          <p:nvPr/>
        </p:nvSpPr>
        <p:spPr>
          <a:xfrm>
            <a:off x="1145539" y="1610879"/>
            <a:ext cx="9800590" cy="1626870"/>
          </a:xfrm>
          <a:prstGeom prst="rect">
            <a:avLst/>
          </a:prstGeom>
        </p:spPr>
        <p:txBody>
          <a:bodyPr vert="horz" wrap="square" lIns="0" tIns="13335" rIns="0" bIns="0" rtlCol="0">
            <a:spAutoFit/>
          </a:bodyPr>
          <a:lstStyle/>
          <a:p>
            <a:pPr marL="240665" indent="-227965">
              <a:lnSpc>
                <a:spcPct val="100000"/>
              </a:lnSpc>
              <a:spcBef>
                <a:spcPts val="105"/>
              </a:spcBef>
              <a:buFont typeface="Wingdings"/>
              <a:buChar char=""/>
              <a:tabLst>
                <a:tab pos="240665" algn="l"/>
              </a:tabLst>
            </a:pPr>
            <a:r>
              <a:rPr lang="es-ES" sz="2000" dirty="0">
                <a:solidFill>
                  <a:srgbClr val="003864"/>
                </a:solidFill>
                <a:latin typeface="Calibri"/>
                <a:cs typeface="Calibri"/>
              </a:rPr>
              <a:t>utilizar cintas transportadoras divergentes de una línea principal para que las tareas sean menos repetitivas;</a:t>
            </a:r>
          </a:p>
          <a:p>
            <a:pPr marL="240665" marR="5080" indent="-228600">
              <a:lnSpc>
                <a:spcPct val="100000"/>
              </a:lnSpc>
              <a:spcBef>
                <a:spcPts val="1495"/>
              </a:spcBef>
              <a:buFont typeface="Wingdings"/>
              <a:buChar char=""/>
              <a:tabLst>
                <a:tab pos="240665" algn="l"/>
              </a:tabLst>
            </a:pPr>
            <a:r>
              <a:rPr lang="es-ES" sz="2000" dirty="0">
                <a:solidFill>
                  <a:srgbClr val="003864"/>
                </a:solidFill>
                <a:latin typeface="Calibri"/>
                <a:cs typeface="Calibri"/>
              </a:rPr>
              <a:t>instalar desviadores en las cintas transportadoras para dirigir los materiales hacia el trabajador y eliminar el tener que inclinarse o estirarse excesivamente; y</a:t>
            </a:r>
          </a:p>
          <a:p>
            <a:pPr marL="240665" indent="-227965">
              <a:lnSpc>
                <a:spcPct val="100000"/>
              </a:lnSpc>
              <a:spcBef>
                <a:spcPts val="1505"/>
              </a:spcBef>
              <a:buFont typeface="Wingdings"/>
              <a:buChar char=""/>
              <a:tabLst>
                <a:tab pos="240665" algn="l"/>
              </a:tabLst>
            </a:pPr>
            <a:r>
              <a:rPr lang="es-ES" sz="2000" dirty="0">
                <a:solidFill>
                  <a:srgbClr val="003864"/>
                </a:solidFill>
                <a:latin typeface="Calibri"/>
                <a:cs typeface="Calibri"/>
              </a:rPr>
              <a:t>rediseñar herramientas para permitir posturas neutrales.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437610"/>
            <a:ext cx="10216515" cy="1068070"/>
          </a:xfrm>
          <a:prstGeom prst="rect">
            <a:avLst/>
          </a:prstGeom>
        </p:spPr>
        <p:txBody>
          <a:bodyPr vert="horz" wrap="square" lIns="0" tIns="74295" rIns="0" bIns="0" rtlCol="0">
            <a:spAutoFit/>
          </a:bodyPr>
          <a:lstStyle/>
          <a:p>
            <a:pPr marL="12700" marR="5080">
              <a:lnSpc>
                <a:spcPts val="3890"/>
              </a:lnSpc>
              <a:spcBef>
                <a:spcPts val="585"/>
              </a:spcBef>
            </a:pPr>
            <a:r>
              <a:rPr lang="es-ES" dirty="0">
                <a:solidFill>
                  <a:srgbClr val="000000"/>
                </a:solidFill>
              </a:rPr>
              <a:t>Controles de ingeniería para riesgos ergonómicos, existentes o por implementar</a:t>
            </a:r>
          </a:p>
        </p:txBody>
      </p:sp>
      <p:sp>
        <p:nvSpPr>
          <p:cNvPr id="3" name="object 3"/>
          <p:cNvSpPr txBox="1"/>
          <p:nvPr/>
        </p:nvSpPr>
        <p:spPr>
          <a:xfrm>
            <a:off x="916939" y="1838833"/>
            <a:ext cx="9848850" cy="1011555"/>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lang="es-ES" sz="2400" dirty="0">
                <a:latin typeface="Calibri"/>
                <a:cs typeface="Calibri"/>
              </a:rPr>
              <a:t>[Detallar los controles de ingeniería para riesgos ergonómicos que existen actualmente.]</a:t>
            </a:r>
          </a:p>
          <a:p>
            <a:pPr marL="240029" indent="-227329">
              <a:lnSpc>
                <a:spcPct val="100000"/>
              </a:lnSpc>
              <a:spcBef>
                <a:spcPts val="2000"/>
              </a:spcBef>
              <a:buFont typeface="Arial"/>
              <a:buChar char="•"/>
              <a:tabLst>
                <a:tab pos="240029" algn="l"/>
              </a:tabLst>
            </a:pPr>
            <a:r>
              <a:rPr lang="es-ES" sz="2400" dirty="0">
                <a:latin typeface="Calibri"/>
                <a:cs typeface="Calibri"/>
              </a:rPr>
              <a:t>[Detallar los controles de ingeniería para riesgos ergonómicos que se implementarán.]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Requisitos de capacitación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4</a:t>
            </a:fld>
            <a:endParaRPr spc="-50" dirty="0"/>
          </a:p>
        </p:txBody>
      </p:sp>
      <p:sp>
        <p:nvSpPr>
          <p:cNvPr id="3" name="object 3"/>
          <p:cNvSpPr txBox="1"/>
          <p:nvPr/>
        </p:nvSpPr>
        <p:spPr>
          <a:xfrm>
            <a:off x="916938" y="1482115"/>
            <a:ext cx="10717530" cy="4629472"/>
          </a:xfrm>
          <a:prstGeom prst="rect">
            <a:avLst/>
          </a:prstGeom>
        </p:spPr>
        <p:txBody>
          <a:bodyPr vert="horz" wrap="square" lIns="0" tIns="12700" rIns="0" bIns="0" rtlCol="0">
            <a:spAutoFit/>
          </a:bodyPr>
          <a:lstStyle/>
          <a:p>
            <a:pPr marL="12700">
              <a:lnSpc>
                <a:spcPct val="100000"/>
              </a:lnSpc>
              <a:spcAft>
                <a:spcPts val="1200"/>
              </a:spcAft>
            </a:pPr>
            <a:r>
              <a:rPr lang="es-ES" sz="2400" dirty="0">
                <a:solidFill>
                  <a:srgbClr val="003864"/>
                </a:solidFill>
                <a:latin typeface="Calibri"/>
                <a:cs typeface="Calibri"/>
              </a:rPr>
              <a:t>Un empleador sujeto a esta sección debe capacitar a todos los empleados sobre lo siguiente:</a:t>
            </a:r>
          </a:p>
          <a:p>
            <a:pPr marL="469265" indent="-456565">
              <a:lnSpc>
                <a:spcPct val="100000"/>
              </a:lnSpc>
              <a:spcAft>
                <a:spcPts val="1200"/>
              </a:spcAft>
              <a:buAutoNum type="arabicParenR"/>
              <a:tabLst>
                <a:tab pos="469265" algn="l"/>
              </a:tabLst>
            </a:pPr>
            <a:r>
              <a:rPr lang="es-ES" sz="2400" dirty="0">
                <a:solidFill>
                  <a:srgbClr val="003864"/>
                </a:solidFill>
                <a:latin typeface="Calibri"/>
                <a:cs typeface="Calibri"/>
              </a:rPr>
              <a:t>el nombre de cada individuo en el comité de seguridad del empleador;</a:t>
            </a:r>
          </a:p>
          <a:p>
            <a:pPr marL="469265" indent="-456565">
              <a:lnSpc>
                <a:spcPct val="100000"/>
              </a:lnSpc>
              <a:spcAft>
                <a:spcPts val="1200"/>
              </a:spcAft>
              <a:buAutoNum type="arabicParenR"/>
              <a:tabLst>
                <a:tab pos="469265" algn="l"/>
              </a:tabLst>
            </a:pPr>
            <a:r>
              <a:rPr lang="es-ES" sz="2400" dirty="0">
                <a:solidFill>
                  <a:srgbClr val="003864"/>
                </a:solidFill>
                <a:latin typeface="Calibri"/>
                <a:cs typeface="Calibri"/>
              </a:rPr>
              <a:t>el programa de ergonomía de la instalación;</a:t>
            </a:r>
          </a:p>
          <a:p>
            <a:pPr marL="469900" marR="336550" indent="-457200">
              <a:lnSpc>
                <a:spcPct val="100000"/>
              </a:lnSpc>
              <a:spcAft>
                <a:spcPts val="1200"/>
              </a:spcAft>
              <a:buAutoNum type="arabicParenR"/>
              <a:tabLst>
                <a:tab pos="469900" algn="l"/>
              </a:tabLst>
            </a:pPr>
            <a:r>
              <a:rPr lang="es-ES" sz="2400" dirty="0">
                <a:solidFill>
                  <a:srgbClr val="003864"/>
                </a:solidFill>
                <a:latin typeface="Calibri"/>
                <a:cs typeface="Calibri"/>
              </a:rPr>
              <a:t>los primeros signos y síntomas de lesiones musculoesqueléticas y los procedimientos para reportarlos;</a:t>
            </a:r>
          </a:p>
          <a:p>
            <a:pPr marL="469265" indent="-456565">
              <a:lnSpc>
                <a:spcPct val="100000"/>
              </a:lnSpc>
              <a:spcAft>
                <a:spcPts val="1200"/>
              </a:spcAft>
              <a:buAutoNum type="arabicParenR"/>
              <a:tabLst>
                <a:tab pos="469265" algn="l"/>
              </a:tabLst>
            </a:pPr>
            <a:r>
              <a:rPr lang="es-ES" sz="2400" dirty="0">
                <a:solidFill>
                  <a:srgbClr val="003864"/>
                </a:solidFill>
                <a:latin typeface="Calibri"/>
                <a:cs typeface="Calibri"/>
              </a:rPr>
              <a:t>los procedimientos para reportar lesiones y otros peligros;</a:t>
            </a:r>
          </a:p>
          <a:p>
            <a:pPr marL="469900" marR="5080" indent="-457200">
              <a:lnSpc>
                <a:spcPct val="100000"/>
              </a:lnSpc>
              <a:spcAft>
                <a:spcPts val="1200"/>
              </a:spcAft>
              <a:buAutoNum type="arabicParenR"/>
              <a:tabLst>
                <a:tab pos="469900" algn="l"/>
              </a:tabLst>
            </a:pPr>
            <a:r>
              <a:rPr lang="es-ES" sz="2400" dirty="0">
                <a:solidFill>
                  <a:srgbClr val="003864"/>
                </a:solidFill>
                <a:latin typeface="Calibri"/>
                <a:cs typeface="Calibri"/>
              </a:rPr>
              <a:t>cualquier control administrativo o de ingeniería relacionado con riesgos ergonómicos que esté implementados o que se implementará; y</a:t>
            </a:r>
          </a:p>
          <a:p>
            <a:pPr marL="469265" indent="-456565">
              <a:lnSpc>
                <a:spcPct val="100000"/>
              </a:lnSpc>
              <a:spcAft>
                <a:spcPts val="1200"/>
              </a:spcAft>
              <a:buAutoNum type="arabicParenR"/>
              <a:tabLst>
                <a:tab pos="469265" algn="l"/>
              </a:tabLst>
            </a:pPr>
            <a:r>
              <a:rPr lang="es-ES" sz="2400" dirty="0">
                <a:solidFill>
                  <a:srgbClr val="003864"/>
                </a:solidFill>
                <a:latin typeface="Calibri"/>
                <a:cs typeface="Calibri"/>
              </a:rPr>
              <a:t>los requisitos de las Leyes de Minnesota, artículo 182.677, subd. 9.</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Controles administrativos</a:t>
            </a:r>
          </a:p>
        </p:txBody>
      </p:sp>
      <p:sp>
        <p:nvSpPr>
          <p:cNvPr id="5" name="object 5"/>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40</a:t>
            </a:fld>
            <a:endParaRPr spc="-25" dirty="0"/>
          </a:p>
        </p:txBody>
      </p:sp>
      <p:sp>
        <p:nvSpPr>
          <p:cNvPr id="3" name="object 3"/>
          <p:cNvSpPr txBox="1"/>
          <p:nvPr/>
        </p:nvSpPr>
        <p:spPr>
          <a:xfrm>
            <a:off x="916939" y="1607832"/>
            <a:ext cx="5024122" cy="4988545"/>
          </a:xfrm>
          <a:prstGeom prst="rect">
            <a:avLst/>
          </a:prstGeom>
        </p:spPr>
        <p:txBody>
          <a:bodyPr vert="horz" wrap="square" lIns="0" tIns="12700" rIns="0" bIns="0" rtlCol="0">
            <a:spAutoFit/>
          </a:bodyPr>
          <a:lstStyle/>
          <a:p>
            <a:pPr marL="12700" marR="5080">
              <a:lnSpc>
                <a:spcPct val="100000"/>
              </a:lnSpc>
              <a:spcBef>
                <a:spcPts val="100"/>
              </a:spcBef>
            </a:pPr>
            <a:r>
              <a:rPr lang="es-ES" sz="2400" dirty="0">
                <a:solidFill>
                  <a:srgbClr val="003864"/>
                </a:solidFill>
                <a:latin typeface="Calibri"/>
                <a:cs typeface="Calibri"/>
              </a:rPr>
              <a:t>Los controles administrativos establecen prácticas laborales que reducen la duración, frecuencia o intensidad de la exposición a los peligros. Esto puede incluir:</a:t>
            </a:r>
          </a:p>
          <a:p>
            <a:pPr marL="240029" indent="-227329">
              <a:lnSpc>
                <a:spcPct val="100000"/>
              </a:lnSpc>
              <a:spcBef>
                <a:spcPts val="2000"/>
              </a:spcBef>
              <a:buFont typeface="Arial"/>
              <a:buChar char="•"/>
              <a:tabLst>
                <a:tab pos="240029" algn="l"/>
              </a:tabLst>
            </a:pPr>
            <a:r>
              <a:rPr lang="es-ES" sz="2400" dirty="0">
                <a:solidFill>
                  <a:srgbClr val="003864"/>
                </a:solidFill>
                <a:latin typeface="Calibri"/>
                <a:cs typeface="Calibri"/>
              </a:rPr>
              <a:t>capacitación en procesos de trabajo;</a:t>
            </a:r>
          </a:p>
          <a:p>
            <a:pPr marL="240029" indent="-227329">
              <a:lnSpc>
                <a:spcPct val="100000"/>
              </a:lnSpc>
              <a:spcBef>
                <a:spcPts val="2005"/>
              </a:spcBef>
              <a:buFont typeface="Arial"/>
              <a:buChar char="•"/>
              <a:tabLst>
                <a:tab pos="240029" algn="l"/>
              </a:tabLst>
            </a:pPr>
            <a:r>
              <a:rPr lang="es-ES" sz="2400" dirty="0">
                <a:solidFill>
                  <a:srgbClr val="003864"/>
                </a:solidFill>
                <a:latin typeface="Calibri"/>
                <a:cs typeface="Calibri"/>
              </a:rPr>
              <a:t>rotación de trabajo;</a:t>
            </a:r>
          </a:p>
          <a:p>
            <a:pPr marL="240029" indent="-227329">
              <a:lnSpc>
                <a:spcPct val="100000"/>
              </a:lnSpc>
              <a:spcBef>
                <a:spcPts val="1995"/>
              </a:spcBef>
              <a:buFont typeface="Arial"/>
              <a:buChar char="•"/>
              <a:tabLst>
                <a:tab pos="240029" algn="l"/>
              </a:tabLst>
            </a:pPr>
            <a:r>
              <a:rPr lang="es-ES" sz="2400" dirty="0">
                <a:solidFill>
                  <a:srgbClr val="003864"/>
                </a:solidFill>
                <a:latin typeface="Calibri"/>
                <a:cs typeface="Calibri"/>
              </a:rPr>
              <a:t>expansión del trabajo;</a:t>
            </a:r>
          </a:p>
          <a:p>
            <a:pPr marL="240029" indent="-227329">
              <a:lnSpc>
                <a:spcPct val="100000"/>
              </a:lnSpc>
              <a:spcBef>
                <a:spcPts val="2000"/>
              </a:spcBef>
              <a:buFont typeface="Arial"/>
              <a:buChar char="•"/>
              <a:tabLst>
                <a:tab pos="240029" algn="l"/>
              </a:tabLst>
            </a:pPr>
            <a:r>
              <a:rPr lang="es-ES" sz="2400" dirty="0">
                <a:solidFill>
                  <a:srgbClr val="003864"/>
                </a:solidFill>
                <a:latin typeface="Calibri"/>
                <a:cs typeface="Calibri"/>
              </a:rPr>
              <a:t>garantizar descansos adecuados;</a:t>
            </a:r>
          </a:p>
          <a:p>
            <a:pPr marL="240029" indent="-227329">
              <a:lnSpc>
                <a:spcPct val="100000"/>
              </a:lnSpc>
              <a:spcBef>
                <a:spcPts val="2005"/>
              </a:spcBef>
              <a:buFont typeface="Arial"/>
              <a:buChar char="•"/>
              <a:tabLst>
                <a:tab pos="240029" algn="l"/>
              </a:tabLst>
            </a:pPr>
            <a:r>
              <a:rPr lang="es-ES" sz="2400" dirty="0">
                <a:solidFill>
                  <a:srgbClr val="003864"/>
                </a:solidFill>
                <a:latin typeface="Calibri"/>
                <a:cs typeface="Calibri"/>
              </a:rPr>
              <a:t>ajustar la velocidad de la línea;</a:t>
            </a:r>
          </a:p>
        </p:txBody>
      </p:sp>
      <p:sp>
        <p:nvSpPr>
          <p:cNvPr id="4" name="object 4"/>
          <p:cNvSpPr txBox="1"/>
          <p:nvPr/>
        </p:nvSpPr>
        <p:spPr>
          <a:xfrm>
            <a:off x="6250940" y="1607832"/>
            <a:ext cx="5712460" cy="4988545"/>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lang="es-ES" sz="2400" dirty="0">
                <a:solidFill>
                  <a:srgbClr val="003864"/>
                </a:solidFill>
                <a:latin typeface="Calibri"/>
                <a:cs typeface="Calibri"/>
              </a:rPr>
              <a:t>establecer un límite en el peso de levantamientos;</a:t>
            </a:r>
          </a:p>
          <a:p>
            <a:pPr marL="240029" indent="-227329">
              <a:lnSpc>
                <a:spcPct val="100000"/>
              </a:lnSpc>
              <a:spcBef>
                <a:spcPts val="2000"/>
              </a:spcBef>
              <a:buFont typeface="Arial"/>
              <a:buChar char="•"/>
              <a:tabLst>
                <a:tab pos="240029" algn="l"/>
              </a:tabLst>
            </a:pPr>
            <a:r>
              <a:rPr lang="es-ES" sz="2400" dirty="0">
                <a:solidFill>
                  <a:srgbClr val="003864"/>
                </a:solidFill>
                <a:latin typeface="Calibri"/>
                <a:cs typeface="Calibri"/>
              </a:rPr>
              <a:t>ajustar las tasas de producción;</a:t>
            </a:r>
          </a:p>
          <a:p>
            <a:pPr marL="240029" indent="-227329">
              <a:lnSpc>
                <a:spcPct val="100000"/>
              </a:lnSpc>
              <a:spcBef>
                <a:spcPts val="2005"/>
              </a:spcBef>
              <a:buFont typeface="Arial"/>
              <a:buChar char="•"/>
              <a:tabLst>
                <a:tab pos="240029" algn="l"/>
              </a:tabLst>
            </a:pPr>
            <a:r>
              <a:rPr lang="es-ES" sz="2400" dirty="0">
                <a:solidFill>
                  <a:srgbClr val="003864"/>
                </a:solidFill>
                <a:latin typeface="Calibri"/>
                <a:cs typeface="Calibri"/>
              </a:rPr>
              <a:t>aumentar la dotación de personal;</a:t>
            </a:r>
          </a:p>
          <a:p>
            <a:pPr marL="240029" indent="-227329">
              <a:lnSpc>
                <a:spcPct val="100000"/>
              </a:lnSpc>
              <a:spcBef>
                <a:spcPts val="1995"/>
              </a:spcBef>
              <a:buFont typeface="Arial"/>
              <a:buChar char="•"/>
              <a:tabLst>
                <a:tab pos="240029" algn="l"/>
              </a:tabLst>
            </a:pPr>
            <a:r>
              <a:rPr lang="es-ES" sz="2400" dirty="0">
                <a:solidFill>
                  <a:srgbClr val="003864"/>
                </a:solidFill>
                <a:latin typeface="Calibri"/>
                <a:cs typeface="Calibri"/>
              </a:rPr>
              <a:t>mantenimiento de herramientas;</a:t>
            </a:r>
          </a:p>
          <a:p>
            <a:pPr marL="240029" marR="5080" indent="-227329">
              <a:lnSpc>
                <a:spcPct val="100000"/>
              </a:lnSpc>
              <a:spcBef>
                <a:spcPts val="2000"/>
              </a:spcBef>
              <a:buFont typeface="Arial"/>
              <a:buChar char="•"/>
              <a:tabLst>
                <a:tab pos="241300" algn="l"/>
              </a:tabLst>
            </a:pPr>
            <a:r>
              <a:rPr lang="es-ES" sz="2400" dirty="0">
                <a:solidFill>
                  <a:srgbClr val="003864"/>
                </a:solidFill>
                <a:latin typeface="Calibri"/>
                <a:cs typeface="Calibri"/>
              </a:rPr>
              <a:t>reducir la duración de los turnos o limitar la cantidad de horas extras;</a:t>
            </a:r>
          </a:p>
          <a:p>
            <a:pPr marL="240029" marR="31750" indent="-227329">
              <a:lnSpc>
                <a:spcPct val="100000"/>
              </a:lnSpc>
              <a:spcBef>
                <a:spcPts val="2005"/>
              </a:spcBef>
              <a:buFont typeface="Arial"/>
              <a:buChar char="•"/>
              <a:tabLst>
                <a:tab pos="241300" algn="l"/>
              </a:tabLst>
            </a:pPr>
            <a:r>
              <a:rPr lang="es-ES" sz="2400" dirty="0">
                <a:solidFill>
                  <a:srgbClr val="003864"/>
                </a:solidFill>
                <a:latin typeface="Calibri"/>
                <a:cs typeface="Calibri"/>
              </a:rPr>
              <a:t>cambiar las reglas y procedimientos laborales, como programar más descansos para permitir el descanso y la recuperación;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Controles administrativos, continuación</a:t>
            </a:r>
          </a:p>
        </p:txBody>
      </p:sp>
      <p:sp>
        <p:nvSpPr>
          <p:cNvPr id="5" name="object 5"/>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41</a:t>
            </a:fld>
            <a:endParaRPr spc="-25" dirty="0"/>
          </a:p>
        </p:txBody>
      </p:sp>
      <p:sp>
        <p:nvSpPr>
          <p:cNvPr id="3" name="object 3"/>
          <p:cNvSpPr txBox="1">
            <a:spLocks noGrp="1"/>
          </p:cNvSpPr>
          <p:nvPr>
            <p:ph sz="half" idx="2"/>
          </p:nvPr>
        </p:nvSpPr>
        <p:spPr>
          <a:xfrm>
            <a:off x="916939" y="1607832"/>
            <a:ext cx="4840383" cy="4957767"/>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lang="es-ES" dirty="0"/>
              <a:t>capacitación en el reconocimiento de factores de riesgo de TME e instrucciones sobre prácticas y técnicas del trabajo que puedan aliviar las demandas o cargas de la tarea, como el estrés y la tensión;</a:t>
            </a:r>
          </a:p>
          <a:p>
            <a:pPr marL="240029" marR="5080" indent="-227329">
              <a:lnSpc>
                <a:spcPct val="100000"/>
              </a:lnSpc>
              <a:spcBef>
                <a:spcPts val="2000"/>
              </a:spcBef>
              <a:buFont typeface="Arial"/>
              <a:buChar char="•"/>
              <a:tabLst>
                <a:tab pos="241300" algn="l"/>
              </a:tabLst>
            </a:pPr>
            <a:r>
              <a:rPr lang="es-ES" dirty="0"/>
              <a:t>rotar a los trabajadores en trabajos que son físicamente agotadores;</a:t>
            </a:r>
          </a:p>
          <a:p>
            <a:pPr marL="240029" marR="8255" indent="-227329">
              <a:lnSpc>
                <a:spcPct val="100000"/>
              </a:lnSpc>
              <a:spcBef>
                <a:spcPts val="2005"/>
              </a:spcBef>
              <a:buFont typeface="Arial"/>
              <a:buChar char="•"/>
              <a:tabLst>
                <a:tab pos="241300" algn="l"/>
              </a:tabLst>
            </a:pPr>
            <a:r>
              <a:rPr lang="es-ES" dirty="0"/>
              <a:t>exigir que las cargas pesadas sean levantadas únicamente por dos personas, para limitar el esfuerzo de fuerza;</a:t>
            </a:r>
          </a:p>
        </p:txBody>
      </p:sp>
      <p:sp>
        <p:nvSpPr>
          <p:cNvPr id="4" name="object 4"/>
          <p:cNvSpPr txBox="1">
            <a:spLocks noGrp="1"/>
          </p:cNvSpPr>
          <p:nvPr>
            <p:ph sz="half" idx="3"/>
          </p:nvPr>
        </p:nvSpPr>
        <p:spPr>
          <a:xfrm>
            <a:off x="6250940" y="1607832"/>
            <a:ext cx="5483860" cy="4588436"/>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lang="es-ES" dirty="0"/>
              <a:t>establecer sistemas para rotar a los trabajadores en las tareas con el fin de minimizar la duración del esfuerzo continuo, los movimientos repetitivos y las posturas incómodas;</a:t>
            </a:r>
          </a:p>
          <a:p>
            <a:pPr marL="240029" marR="127000" indent="-227329">
              <a:lnSpc>
                <a:spcPct val="100000"/>
              </a:lnSpc>
              <a:spcBef>
                <a:spcPts val="2000"/>
              </a:spcBef>
              <a:buFont typeface="Arial"/>
              <a:buChar char="•"/>
              <a:tabLst>
                <a:tab pos="241300" algn="l"/>
              </a:tabLst>
            </a:pPr>
            <a:r>
              <a:rPr lang="es-ES" dirty="0"/>
              <a:t>dotar de personal “flotante” para proporcionar descansos periódicos entre los descansos programados; y</a:t>
            </a:r>
          </a:p>
          <a:p>
            <a:pPr marL="240029" marR="878205" indent="-227329">
              <a:lnSpc>
                <a:spcPct val="100000"/>
              </a:lnSpc>
              <a:spcBef>
                <a:spcPts val="2005"/>
              </a:spcBef>
              <a:buFont typeface="Arial"/>
              <a:buChar char="•"/>
              <a:tabLst>
                <a:tab pos="241300" algn="l"/>
              </a:tabLst>
            </a:pPr>
            <a:r>
              <a:rPr lang="es-ES" dirty="0"/>
              <a:t>utilizar y mantener adecuadamente las herramientas neumáticas y eléctricas.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437610"/>
            <a:ext cx="10214610" cy="1068070"/>
          </a:xfrm>
          <a:prstGeom prst="rect">
            <a:avLst/>
          </a:prstGeom>
        </p:spPr>
        <p:txBody>
          <a:bodyPr vert="horz" wrap="square" lIns="0" tIns="74295" rIns="0" bIns="0" rtlCol="0">
            <a:spAutoFit/>
          </a:bodyPr>
          <a:lstStyle/>
          <a:p>
            <a:pPr marL="12700" marR="5080">
              <a:lnSpc>
                <a:spcPts val="3890"/>
              </a:lnSpc>
              <a:spcBef>
                <a:spcPts val="585"/>
              </a:spcBef>
            </a:pPr>
            <a:r>
              <a:rPr lang="es-ES" dirty="0">
                <a:solidFill>
                  <a:srgbClr val="000000"/>
                </a:solidFill>
              </a:rPr>
              <a:t>Controles administrativos para riesgos ergonómicos, existentes o por implementar</a:t>
            </a:r>
          </a:p>
        </p:txBody>
      </p:sp>
      <p:sp>
        <p:nvSpPr>
          <p:cNvPr id="3" name="object 3"/>
          <p:cNvSpPr txBox="1"/>
          <p:nvPr/>
        </p:nvSpPr>
        <p:spPr>
          <a:xfrm>
            <a:off x="916939" y="1838833"/>
            <a:ext cx="10222865" cy="1011555"/>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lang="es-ES" sz="2400" dirty="0">
                <a:latin typeface="Calibri"/>
                <a:cs typeface="Calibri"/>
              </a:rPr>
              <a:t>[Detallar los controles administrativos para riesgos ergonómicos que existen actualmente.]</a:t>
            </a:r>
          </a:p>
          <a:p>
            <a:pPr marL="240029" indent="-227329">
              <a:lnSpc>
                <a:spcPct val="100000"/>
              </a:lnSpc>
              <a:spcBef>
                <a:spcPts val="2000"/>
              </a:spcBef>
              <a:buFont typeface="Arial"/>
              <a:buChar char="•"/>
              <a:tabLst>
                <a:tab pos="240029" algn="l"/>
              </a:tabLst>
            </a:pPr>
            <a:r>
              <a:rPr lang="es-ES" sz="2400" dirty="0">
                <a:latin typeface="Calibri"/>
                <a:cs typeface="Calibri"/>
              </a:rPr>
              <a:t>[Detallar los controles administrativos para riesgos ergonómicos que se implementarán.]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Subd. 9, se recomienda reportar</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43</a:t>
            </a:fld>
            <a:endParaRPr spc="-25" dirty="0"/>
          </a:p>
        </p:txBody>
      </p:sp>
      <p:sp>
        <p:nvSpPr>
          <p:cNvPr id="3" name="object 3"/>
          <p:cNvSpPr txBox="1">
            <a:spLocks noGrp="1"/>
          </p:cNvSpPr>
          <p:nvPr>
            <p:ph type="body" idx="1"/>
          </p:nvPr>
        </p:nvSpPr>
        <p:spPr>
          <a:prstGeom prst="rect">
            <a:avLst/>
          </a:prstGeom>
        </p:spPr>
        <p:txBody>
          <a:bodyPr vert="horz" wrap="square" lIns="0" tIns="191637" rIns="0" bIns="0" rtlCol="0">
            <a:spAutoFit/>
          </a:bodyPr>
          <a:lstStyle/>
          <a:p>
            <a:pPr marL="529590" marR="5080" indent="-227329">
              <a:lnSpc>
                <a:spcPct val="100000"/>
              </a:lnSpc>
              <a:spcBef>
                <a:spcPts val="100"/>
              </a:spcBef>
              <a:buFont typeface="Arial"/>
              <a:buChar char="•"/>
              <a:tabLst>
                <a:tab pos="530860" algn="l"/>
              </a:tabLst>
            </a:pPr>
            <a:r>
              <a:rPr lang="es-ES" dirty="0"/>
              <a:t>Cualquier empleador sujeto a esta sección no debe instituir ni mantener ningún programa, política o práctica que disuada a los empleados de reportar lesiones, peligros o infracciones de las normas de seguridad y salud, incluidos los peligros relacionados con la ergonomía y los síntomas de trastornos musculoesqueléticos.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7715"/>
            <a:ext cx="11658599" cy="816121"/>
          </a:xfrm>
          <a:prstGeom prst="rect">
            <a:avLst/>
          </a:prstGeom>
        </p:spPr>
        <p:txBody>
          <a:bodyPr vert="horz" wrap="square" lIns="0" tIns="259588" rIns="0" bIns="0" rtlCol="0">
            <a:spAutoFit/>
          </a:bodyPr>
          <a:lstStyle/>
          <a:p>
            <a:pPr marL="12700">
              <a:lnSpc>
                <a:spcPct val="100000"/>
              </a:lnSpc>
              <a:spcBef>
                <a:spcPts val="100"/>
              </a:spcBef>
            </a:pPr>
            <a:r>
              <a:rPr lang="es-ES" dirty="0"/>
              <a:t>Programas, políticas y prácticas que pueden afectar el reporte.</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44</a:t>
            </a:fld>
            <a:endParaRPr spc="-25" dirty="0"/>
          </a:p>
        </p:txBody>
      </p:sp>
      <p:sp>
        <p:nvSpPr>
          <p:cNvPr id="3" name="object 3"/>
          <p:cNvSpPr txBox="1"/>
          <p:nvPr/>
        </p:nvSpPr>
        <p:spPr>
          <a:xfrm>
            <a:off x="916939" y="1838833"/>
            <a:ext cx="10970261" cy="4475584"/>
          </a:xfrm>
          <a:prstGeom prst="rect">
            <a:avLst/>
          </a:prstGeom>
        </p:spPr>
        <p:txBody>
          <a:bodyPr vert="horz" wrap="square" lIns="0" tIns="12700" rIns="0" bIns="0" rtlCol="0">
            <a:spAutoFit/>
          </a:bodyPr>
          <a:lstStyle/>
          <a:p>
            <a:pPr marL="240029" marR="662940" indent="-227329">
              <a:lnSpc>
                <a:spcPct val="100000"/>
              </a:lnSpc>
              <a:spcBef>
                <a:spcPts val="100"/>
              </a:spcBef>
              <a:buClr>
                <a:srgbClr val="003864"/>
              </a:buClr>
              <a:buFont typeface="Arial"/>
              <a:buChar char="•"/>
              <a:tabLst>
                <a:tab pos="241300" algn="l"/>
              </a:tabLst>
            </a:pPr>
            <a:r>
              <a:rPr lang="es-ES" sz="2400" u="sng" dirty="0">
                <a:solidFill>
                  <a:srgbClr val="0562C1"/>
                </a:solidFill>
                <a:uFill>
                  <a:solidFill>
                    <a:srgbClr val="0562C1"/>
                  </a:solidFill>
                </a:uFill>
                <a:latin typeface="Calibri"/>
                <a:cs typeface="Calibri"/>
                <a:hlinkClick r:id="rId2"/>
              </a:rPr>
              <a:t>Prácticas recomendadas para programas anti-represalias</a:t>
            </a:r>
            <a:r>
              <a:rPr lang="es-ES" sz="2400" dirty="0">
                <a:solidFill>
                  <a:srgbClr val="0562C1"/>
                </a:solidFill>
                <a:latin typeface="Calibri"/>
                <a:cs typeface="Calibri"/>
              </a:rPr>
              <a:t> </a:t>
            </a:r>
            <a:r>
              <a:rPr lang="es-ES" sz="2400" dirty="0">
                <a:solidFill>
                  <a:srgbClr val="003864"/>
                </a:solidFill>
                <a:latin typeface="Calibri"/>
                <a:cs typeface="Calibri"/>
              </a:rPr>
              <a:t>– proporciona recomendaciones y directrices para prevenir y abordar las represalias contra los trabajadores. Programa de protección a los denunciantes de OSHA, 2017.</a:t>
            </a:r>
          </a:p>
          <a:p>
            <a:pPr marL="240029" marR="637540" indent="-227329">
              <a:lnSpc>
                <a:spcPct val="100000"/>
              </a:lnSpc>
              <a:spcBef>
                <a:spcPts val="2005"/>
              </a:spcBef>
              <a:buClr>
                <a:srgbClr val="003864"/>
              </a:buClr>
              <a:buFont typeface="Arial"/>
              <a:buChar char="•"/>
              <a:tabLst>
                <a:tab pos="241300" algn="l"/>
              </a:tabLst>
            </a:pPr>
            <a:r>
              <a:rPr lang="es-ES" sz="2400" u="sng" dirty="0">
                <a:solidFill>
                  <a:srgbClr val="0562C1"/>
                </a:solidFill>
                <a:uFill>
                  <a:solidFill>
                    <a:srgbClr val="0562C1"/>
                  </a:solidFill>
                </a:uFill>
                <a:latin typeface="Calibri"/>
                <a:cs typeface="Calibri"/>
                <a:hlinkClick r:id="rId3"/>
              </a:rPr>
              <a:t>Construyendo una cultura de seguridad</a:t>
            </a:r>
            <a:r>
              <a:rPr lang="es-ES" sz="2400" dirty="0">
                <a:solidFill>
                  <a:srgbClr val="0562C1"/>
                </a:solidFill>
                <a:latin typeface="Calibri"/>
                <a:cs typeface="Calibri"/>
              </a:rPr>
              <a:t> </a:t>
            </a:r>
            <a:r>
              <a:rPr lang="es-ES" sz="2400" dirty="0">
                <a:solidFill>
                  <a:srgbClr val="003864"/>
                </a:solidFill>
                <a:latin typeface="Calibri"/>
                <a:cs typeface="Calibri"/>
              </a:rPr>
              <a:t>– analiza programas de incentivos de seguridad basados en indicadores importantes e inadecuados. Revista </a:t>
            </a:r>
            <a:r>
              <a:rPr lang="es-ES" sz="2400" i="1" dirty="0">
                <a:solidFill>
                  <a:srgbClr val="003864"/>
                </a:solidFill>
                <a:latin typeface="Calibri"/>
                <a:cs typeface="Calibri"/>
              </a:rPr>
              <a:t>OHS</a:t>
            </a:r>
            <a:r>
              <a:rPr lang="es-ES" sz="2400" dirty="0">
                <a:solidFill>
                  <a:srgbClr val="003864"/>
                </a:solidFill>
                <a:latin typeface="Calibri"/>
                <a:cs typeface="Calibri"/>
              </a:rPr>
              <a:t>, 2013.</a:t>
            </a:r>
          </a:p>
          <a:p>
            <a:pPr marL="240029" marR="541655" indent="-227329">
              <a:lnSpc>
                <a:spcPct val="100000"/>
              </a:lnSpc>
              <a:spcBef>
                <a:spcPts val="2000"/>
              </a:spcBef>
              <a:buClr>
                <a:srgbClr val="003864"/>
              </a:buClr>
              <a:buFont typeface="Arial"/>
              <a:buChar char="•"/>
              <a:tabLst>
                <a:tab pos="241300" algn="l"/>
              </a:tabLst>
            </a:pPr>
            <a:r>
              <a:rPr lang="es-ES" sz="2400" u="sng" dirty="0">
                <a:solidFill>
                  <a:srgbClr val="0562C1"/>
                </a:solidFill>
                <a:uFill>
                  <a:solidFill>
                    <a:srgbClr val="0562C1"/>
                  </a:solidFill>
                </a:uFill>
                <a:latin typeface="Calibri"/>
                <a:cs typeface="Calibri"/>
                <a:hlinkClick r:id="rId4"/>
              </a:rPr>
              <a:t>Diseño de un programa de incentivos de seguridad</a:t>
            </a:r>
            <a:r>
              <a:rPr lang="es-ES" sz="2400" dirty="0">
                <a:solidFill>
                  <a:srgbClr val="0562C1"/>
                </a:solidFill>
                <a:latin typeface="Calibri"/>
                <a:cs typeface="Calibri"/>
              </a:rPr>
              <a:t> </a:t>
            </a:r>
            <a:r>
              <a:rPr lang="es-ES" sz="2400" dirty="0">
                <a:solidFill>
                  <a:srgbClr val="003864"/>
                </a:solidFill>
                <a:latin typeface="Calibri"/>
                <a:cs typeface="Calibri"/>
              </a:rPr>
              <a:t>– analiza la creación de un programa equilibrado de incentivos de seguridad. </a:t>
            </a:r>
            <a:r>
              <a:rPr lang="es-ES" sz="2400" i="1" dirty="0">
                <a:solidFill>
                  <a:srgbClr val="003864"/>
                </a:solidFill>
                <a:latin typeface="Calibri"/>
                <a:cs typeface="Calibri"/>
              </a:rPr>
              <a:t>NSC Safety and Health Magazine</a:t>
            </a:r>
            <a:r>
              <a:rPr lang="es-ES" sz="2400" dirty="0">
                <a:solidFill>
                  <a:srgbClr val="003864"/>
                </a:solidFill>
                <a:latin typeface="Calibri"/>
                <a:cs typeface="Calibri"/>
              </a:rPr>
              <a:t>, 2012.</a:t>
            </a:r>
          </a:p>
          <a:p>
            <a:pPr marL="240029" marR="5080" indent="-227329">
              <a:lnSpc>
                <a:spcPct val="100000"/>
              </a:lnSpc>
              <a:spcBef>
                <a:spcPts val="1995"/>
              </a:spcBef>
              <a:buClr>
                <a:srgbClr val="003864"/>
              </a:buClr>
              <a:buFont typeface="Arial"/>
              <a:buChar char="•"/>
              <a:tabLst>
                <a:tab pos="241300" algn="l"/>
              </a:tabLst>
            </a:pPr>
            <a:r>
              <a:rPr lang="es-ES" sz="2400" u="sng" dirty="0">
                <a:solidFill>
                  <a:srgbClr val="0562C1"/>
                </a:solidFill>
                <a:uFill>
                  <a:solidFill>
                    <a:srgbClr val="0562C1"/>
                  </a:solidFill>
                </a:uFill>
                <a:latin typeface="Calibri"/>
                <a:cs typeface="Calibri"/>
                <a:hlinkClick r:id="rId5"/>
              </a:rPr>
              <a:t>Memorándum de OSHA sobre políticas y prácticas de incentivos y desincentivos de seguridad para empleadores</a:t>
            </a:r>
            <a:r>
              <a:rPr lang="es-ES" sz="2400" dirty="0">
                <a:solidFill>
                  <a:srgbClr val="0562C1"/>
                </a:solidFill>
                <a:latin typeface="Calibri"/>
                <a:cs typeface="Calibri"/>
              </a:rPr>
              <a:t> </a:t>
            </a:r>
            <a:r>
              <a:rPr lang="es-ES" sz="2400" dirty="0">
                <a:solidFill>
                  <a:srgbClr val="003864"/>
                </a:solidFill>
                <a:latin typeface="Calibri"/>
                <a:cs typeface="Calibri"/>
              </a:rPr>
              <a:t>– describe tipos de políticas de incentivos de seguridad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4295" rIns="0" bIns="0" rtlCol="0">
            <a:spAutoFit/>
          </a:bodyPr>
          <a:lstStyle/>
          <a:p>
            <a:pPr marL="12700" marR="5080">
              <a:lnSpc>
                <a:spcPts val="3890"/>
              </a:lnSpc>
              <a:spcBef>
                <a:spcPts val="585"/>
              </a:spcBef>
            </a:pPr>
            <a:r>
              <a:rPr lang="es-ES" dirty="0"/>
              <a:t>Programas, políticas y prácticas que pueden afectar el reporte, continuación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45</a:t>
            </a:fld>
            <a:endParaRPr spc="-25" dirty="0"/>
          </a:p>
        </p:txBody>
      </p:sp>
      <p:sp>
        <p:nvSpPr>
          <p:cNvPr id="3" name="object 3"/>
          <p:cNvSpPr txBox="1"/>
          <p:nvPr/>
        </p:nvSpPr>
        <p:spPr>
          <a:xfrm>
            <a:off x="916939" y="1693131"/>
            <a:ext cx="11198861" cy="4844916"/>
          </a:xfrm>
          <a:prstGeom prst="rect">
            <a:avLst/>
          </a:prstGeom>
        </p:spPr>
        <p:txBody>
          <a:bodyPr vert="horz" wrap="square" lIns="0" tIns="12700" rIns="0" bIns="0" rtlCol="0">
            <a:spAutoFit/>
          </a:bodyPr>
          <a:lstStyle/>
          <a:p>
            <a:pPr marL="241300" marR="85725">
              <a:lnSpc>
                <a:spcPct val="100000"/>
              </a:lnSpc>
              <a:spcBef>
                <a:spcPts val="100"/>
              </a:spcBef>
            </a:pPr>
            <a:r>
              <a:rPr lang="es-ES" sz="2400" dirty="0">
                <a:solidFill>
                  <a:srgbClr val="003864"/>
                </a:solidFill>
                <a:latin typeface="Calibri"/>
                <a:cs typeface="Calibri"/>
              </a:rPr>
              <a:t>que podrían desalentar el reporte y constituir discriminación ilegal y una infracción de la sección 11(c) y otras leyes de protección de denunciantes. OSHA, 2012.</a:t>
            </a:r>
          </a:p>
          <a:p>
            <a:pPr marL="240029" marR="690880" indent="-227329">
              <a:lnSpc>
                <a:spcPct val="100000"/>
              </a:lnSpc>
              <a:spcBef>
                <a:spcPts val="2000"/>
              </a:spcBef>
              <a:buClr>
                <a:srgbClr val="003864"/>
              </a:buClr>
              <a:buFont typeface="Arial"/>
              <a:buChar char="•"/>
              <a:tabLst>
                <a:tab pos="241300" algn="l"/>
              </a:tabLst>
            </a:pPr>
            <a:r>
              <a:rPr lang="es-ES" sz="2400" u="sng" dirty="0">
                <a:solidFill>
                  <a:srgbClr val="0562C1"/>
                </a:solidFill>
                <a:uFill>
                  <a:solidFill>
                    <a:srgbClr val="0562C1"/>
                  </a:solidFill>
                </a:uFill>
                <a:latin typeface="Calibri"/>
                <a:cs typeface="Calibri"/>
                <a:hlinkClick r:id="rId2"/>
              </a:rPr>
              <a:t>Informe de OSHA sobre lesiones y formularios de investigación</a:t>
            </a:r>
            <a:r>
              <a:rPr lang="es-ES" sz="2400" dirty="0">
                <a:solidFill>
                  <a:srgbClr val="0562C1"/>
                </a:solidFill>
                <a:latin typeface="Calibri"/>
                <a:cs typeface="Calibri"/>
              </a:rPr>
              <a:t> </a:t>
            </a:r>
            <a:r>
              <a:rPr lang="es-ES" sz="2400" dirty="0">
                <a:solidFill>
                  <a:srgbClr val="003864"/>
                </a:solidFill>
                <a:latin typeface="Calibri"/>
                <a:cs typeface="Calibri"/>
              </a:rPr>
              <a:t>– proporciona ejemplos de formularios de investigación y lesiones. OSHA, sin fecha.</a:t>
            </a:r>
          </a:p>
          <a:p>
            <a:pPr marL="240029" indent="-227329">
              <a:lnSpc>
                <a:spcPct val="100000"/>
              </a:lnSpc>
              <a:spcBef>
                <a:spcPts val="2005"/>
              </a:spcBef>
              <a:buClr>
                <a:srgbClr val="003864"/>
              </a:buClr>
              <a:buFont typeface="Arial"/>
              <a:buChar char="•"/>
              <a:tabLst>
                <a:tab pos="240029" algn="l"/>
                <a:tab pos="2578735" algn="l"/>
              </a:tabLst>
            </a:pPr>
            <a:r>
              <a:rPr lang="es-ES" sz="2400" u="sng" dirty="0">
                <a:solidFill>
                  <a:srgbClr val="0562C1"/>
                </a:solidFill>
                <a:uFill>
                  <a:solidFill>
                    <a:srgbClr val="0562C1"/>
                  </a:solidFill>
                </a:uFill>
                <a:latin typeface="Calibri"/>
                <a:cs typeface="Calibri"/>
                <a:hlinkClick r:id="rId3"/>
              </a:rPr>
              <a:t>Liderazgo en seguridad: seis medidas importantes para hacer avanzar la seguridad</a:t>
            </a:r>
            <a:r>
              <a:rPr lang="es-ES" sz="2400" dirty="0">
                <a:solidFill>
                  <a:srgbClr val="0562C1"/>
                </a:solidFill>
                <a:latin typeface="Calibri"/>
                <a:cs typeface="Calibri"/>
              </a:rPr>
              <a:t> </a:t>
            </a:r>
            <a:r>
              <a:rPr lang="es-ES" sz="2400" dirty="0">
                <a:solidFill>
                  <a:srgbClr val="003864"/>
                </a:solidFill>
                <a:latin typeface="Calibri"/>
                <a:cs typeface="Calibri"/>
              </a:rPr>
              <a:t>– describe seis medidas que se pueden tomar para ayudar a promover la seguridad. Toca varios aspectos de las prácticas recomendadas de seguridad y salud de OSHA. </a:t>
            </a:r>
            <a:r>
              <a:rPr lang="es-ES" sz="2400" i="1" dirty="0">
                <a:solidFill>
                  <a:srgbClr val="003864"/>
                </a:solidFill>
                <a:latin typeface="Calibri"/>
                <a:cs typeface="Calibri"/>
              </a:rPr>
              <a:t>NSC Safety and Health Magazine</a:t>
            </a:r>
            <a:r>
              <a:rPr lang="es-ES" sz="2400" dirty="0">
                <a:solidFill>
                  <a:srgbClr val="003864"/>
                </a:solidFill>
                <a:latin typeface="Calibri"/>
                <a:cs typeface="Calibri"/>
              </a:rPr>
              <a:t>, 2013.</a:t>
            </a:r>
          </a:p>
          <a:p>
            <a:pPr marL="240029" indent="-227329">
              <a:lnSpc>
                <a:spcPct val="100000"/>
              </a:lnSpc>
              <a:spcBef>
                <a:spcPts val="1995"/>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4"/>
              </a:rPr>
              <a:t>Manual de pequeñas empresas</a:t>
            </a:r>
            <a:r>
              <a:rPr lang="es-ES" sz="2400" dirty="0">
                <a:solidFill>
                  <a:srgbClr val="0562C1"/>
                </a:solidFill>
                <a:latin typeface="Calibri"/>
                <a:cs typeface="Calibri"/>
              </a:rPr>
              <a:t> </a:t>
            </a:r>
            <a:r>
              <a:rPr lang="es-ES" sz="2400" dirty="0">
                <a:solidFill>
                  <a:srgbClr val="003864"/>
                </a:solidFill>
                <a:latin typeface="Calibri"/>
                <a:cs typeface="Calibri"/>
              </a:rPr>
              <a:t>– proporciona información para ayudar a las pequeñas empresas a cumplir con los requisitos legales impuestos por la Ley de Seguridad y Salud Ocupacional de 1970. OSHA, 2005.</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4295" rIns="0" bIns="0" rtlCol="0">
            <a:spAutoFit/>
          </a:bodyPr>
          <a:lstStyle/>
          <a:p>
            <a:pPr marL="12700" marR="5080">
              <a:lnSpc>
                <a:spcPts val="3890"/>
              </a:lnSpc>
              <a:spcBef>
                <a:spcPts val="585"/>
              </a:spcBef>
            </a:pPr>
            <a:r>
              <a:rPr lang="es-ES" dirty="0"/>
              <a:t>Programas, políticas y prácticas que pueden afectar el reporte, continuación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46</a:t>
            </a:fld>
            <a:endParaRPr spc="-25" dirty="0"/>
          </a:p>
        </p:txBody>
      </p:sp>
      <p:sp>
        <p:nvSpPr>
          <p:cNvPr id="3" name="object 3"/>
          <p:cNvSpPr txBox="1"/>
          <p:nvPr/>
        </p:nvSpPr>
        <p:spPr>
          <a:xfrm>
            <a:off x="916939" y="1838833"/>
            <a:ext cx="10246995" cy="1743075"/>
          </a:xfrm>
          <a:prstGeom prst="rect">
            <a:avLst/>
          </a:prstGeom>
        </p:spPr>
        <p:txBody>
          <a:bodyPr vert="horz" wrap="square" lIns="0" tIns="12700" rIns="0" bIns="0" rtlCol="0">
            <a:spAutoFit/>
          </a:bodyPr>
          <a:lstStyle/>
          <a:p>
            <a:pPr marL="240029" marR="640080" indent="-227329">
              <a:lnSpc>
                <a:spcPct val="100000"/>
              </a:lnSpc>
              <a:spcBef>
                <a:spcPts val="100"/>
              </a:spcBef>
              <a:buClr>
                <a:srgbClr val="003864"/>
              </a:buClr>
              <a:buFont typeface="Arial"/>
              <a:buChar char="•"/>
              <a:tabLst>
                <a:tab pos="241300" algn="l"/>
              </a:tabLst>
            </a:pPr>
            <a:r>
              <a:rPr lang="es-ES" sz="2400" u="sng" dirty="0">
                <a:solidFill>
                  <a:srgbClr val="0562C1"/>
                </a:solidFill>
                <a:uFill>
                  <a:solidFill>
                    <a:srgbClr val="0562C1"/>
                  </a:solidFill>
                </a:uFill>
                <a:latin typeface="Calibri"/>
                <a:cs typeface="Calibri"/>
                <a:hlinkClick r:id="rId2"/>
              </a:rPr>
              <a:t>Sistemas de reporte de cuasi accidentes</a:t>
            </a:r>
            <a:r>
              <a:rPr lang="es-ES" sz="2400" dirty="0">
                <a:solidFill>
                  <a:srgbClr val="0562C1"/>
                </a:solidFill>
                <a:latin typeface="Calibri"/>
                <a:cs typeface="Calibri"/>
              </a:rPr>
              <a:t> </a:t>
            </a:r>
            <a:r>
              <a:rPr lang="es-ES" sz="2400" dirty="0">
                <a:solidFill>
                  <a:srgbClr val="003864"/>
                </a:solidFill>
                <a:latin typeface="Calibri"/>
                <a:cs typeface="Calibri"/>
              </a:rPr>
              <a:t>– explica el valor de reportar los cuasi accidentes y proporciona ejemplos de mejores prácticas. NSC, 2013.</a:t>
            </a:r>
          </a:p>
          <a:p>
            <a:pPr marL="239395" marR="5080" indent="-227329">
              <a:lnSpc>
                <a:spcPct val="100000"/>
              </a:lnSpc>
              <a:spcBef>
                <a:spcPts val="2000"/>
              </a:spcBef>
              <a:buClr>
                <a:srgbClr val="003864"/>
              </a:buClr>
              <a:buFont typeface="Arial"/>
              <a:buChar char="•"/>
              <a:tabLst>
                <a:tab pos="240665" algn="l"/>
              </a:tabLst>
            </a:pPr>
            <a:r>
              <a:rPr lang="es-ES" sz="2400" u="sng" dirty="0">
                <a:solidFill>
                  <a:srgbClr val="0562C1"/>
                </a:solidFill>
                <a:uFill>
                  <a:solidFill>
                    <a:srgbClr val="0562C1"/>
                  </a:solidFill>
                </a:uFill>
                <a:latin typeface="Calibri"/>
                <a:cs typeface="Calibri"/>
                <a:hlinkClick r:id="rId3"/>
              </a:rPr>
              <a:t>Todos pueden volver a casa sanos y salvos</a:t>
            </a:r>
            <a:r>
              <a:rPr lang="es-ES" sz="2400" dirty="0">
                <a:solidFill>
                  <a:srgbClr val="0562C1"/>
                </a:solidFill>
                <a:latin typeface="Calibri"/>
                <a:cs typeface="Calibri"/>
              </a:rPr>
              <a:t> </a:t>
            </a:r>
            <a:r>
              <a:rPr lang="es-ES" sz="2400" dirty="0">
                <a:solidFill>
                  <a:srgbClr val="003864"/>
                </a:solidFill>
                <a:latin typeface="Calibri"/>
                <a:cs typeface="Calibri"/>
              </a:rPr>
              <a:t>– describe cómo el reporte de cuasi accidentes puede prevenir lesiones futuras. NSC, 2012.</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84498"/>
            <a:ext cx="6779261" cy="574040"/>
          </a:xfrm>
          <a:prstGeom prst="rect">
            <a:avLst/>
          </a:prstGeom>
        </p:spPr>
        <p:txBody>
          <a:bodyPr vert="horz" wrap="square" lIns="0" tIns="12700" rIns="0" bIns="0" rtlCol="0">
            <a:spAutoFit/>
          </a:bodyPr>
          <a:lstStyle/>
          <a:p>
            <a:pPr marL="12700">
              <a:lnSpc>
                <a:spcPct val="100000"/>
              </a:lnSpc>
              <a:spcBef>
                <a:spcPts val="100"/>
              </a:spcBef>
            </a:pPr>
            <a:r>
              <a:rPr lang="es-ES" dirty="0">
                <a:solidFill>
                  <a:srgbClr val="000000"/>
                </a:solidFill>
              </a:rPr>
              <a:t>Se recomienda reportar</a:t>
            </a:r>
          </a:p>
        </p:txBody>
      </p:sp>
      <p:sp>
        <p:nvSpPr>
          <p:cNvPr id="3" name="object 3"/>
          <p:cNvSpPr txBox="1"/>
          <p:nvPr/>
        </p:nvSpPr>
        <p:spPr>
          <a:xfrm>
            <a:off x="916939" y="1838833"/>
            <a:ext cx="9293861" cy="391160"/>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lang="es-ES" sz="2400" dirty="0">
                <a:latin typeface="Calibri"/>
                <a:cs typeface="Calibri"/>
              </a:rPr>
              <a:t>[Detalla cómo se fomenta el reporte en la instalación].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Frecuencia de la capacitación</a:t>
            </a:r>
          </a:p>
        </p:txBody>
      </p:sp>
      <p:sp>
        <p:nvSpPr>
          <p:cNvPr id="3" name="object 3"/>
          <p:cNvSpPr txBox="1"/>
          <p:nvPr/>
        </p:nvSpPr>
        <p:spPr>
          <a:xfrm>
            <a:off x="916939" y="1838833"/>
            <a:ext cx="10353675" cy="3480440"/>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lang="es-ES" sz="2400" dirty="0">
                <a:solidFill>
                  <a:srgbClr val="003864"/>
                </a:solidFill>
                <a:latin typeface="Calibri"/>
                <a:cs typeface="Calibri"/>
              </a:rPr>
              <a:t>Los nuevos empleados deben recibir capacitación de acuerdo con el párrafo (a) antes de comenzar a trabajar.</a:t>
            </a:r>
          </a:p>
          <a:p>
            <a:pPr marL="240029" marR="499109" indent="-227329">
              <a:lnSpc>
                <a:spcPct val="100000"/>
              </a:lnSpc>
              <a:spcBef>
                <a:spcPts val="2000"/>
              </a:spcBef>
              <a:buFont typeface="Arial"/>
              <a:buChar char="•"/>
              <a:tabLst>
                <a:tab pos="241300" algn="l"/>
              </a:tabLst>
            </a:pPr>
            <a:r>
              <a:rPr lang="es-ES" sz="2400" dirty="0">
                <a:solidFill>
                  <a:srgbClr val="003864"/>
                </a:solidFill>
                <a:latin typeface="Calibri"/>
                <a:cs typeface="Calibri"/>
              </a:rPr>
              <a:t>Los empleados actuales deben recibir capacitación inicial y capacitación anual continua de acuerdo con el programa de ergonomía del empleador.</a:t>
            </a:r>
          </a:p>
          <a:p>
            <a:pPr marL="240029" marR="376555" indent="-227329">
              <a:lnSpc>
                <a:spcPct val="100000"/>
              </a:lnSpc>
              <a:spcBef>
                <a:spcPts val="2005"/>
              </a:spcBef>
              <a:buFont typeface="Arial"/>
              <a:buChar char="•"/>
              <a:tabLst>
                <a:tab pos="241300" algn="l"/>
              </a:tabLst>
            </a:pPr>
            <a:r>
              <a:rPr lang="es-ES" sz="2400" dirty="0">
                <a:solidFill>
                  <a:srgbClr val="003864"/>
                </a:solidFill>
                <a:latin typeface="Calibri"/>
                <a:cs typeface="Calibri"/>
              </a:rPr>
              <a:t>El empleador debe brindar capacitación durante las horas de trabajo y remunerar al empleado por asistir a la capacitación con la tarifa salarial estándar del empleador. Toda la capacitación debe realizarse en un idioma y con un vocabulario que el empleado pueda entender.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Enlaces a recursos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49</a:t>
            </a:fld>
            <a:endParaRPr spc="-25" dirty="0"/>
          </a:p>
        </p:txBody>
      </p:sp>
      <p:sp>
        <p:nvSpPr>
          <p:cNvPr id="3" name="object 3"/>
          <p:cNvSpPr txBox="1"/>
          <p:nvPr/>
        </p:nvSpPr>
        <p:spPr>
          <a:xfrm>
            <a:off x="916939" y="1607832"/>
            <a:ext cx="10741661" cy="3856990"/>
          </a:xfrm>
          <a:prstGeom prst="rect">
            <a:avLst/>
          </a:prstGeom>
        </p:spPr>
        <p:txBody>
          <a:bodyPr vert="horz" wrap="square" lIns="0" tIns="12700" rIns="0" bIns="0" rtlCol="0">
            <a:spAutoFit/>
          </a:bodyPr>
          <a:lstStyle/>
          <a:p>
            <a:pPr marL="240029" indent="-227329">
              <a:lnSpc>
                <a:spcPct val="100000"/>
              </a:lnSpc>
              <a:spcBef>
                <a:spcPts val="100"/>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2"/>
              </a:rPr>
              <a:t>bls.gov/web/osh/table-1-industry-rates-national.htm</a:t>
            </a:r>
          </a:p>
          <a:p>
            <a:pPr marL="240029" indent="-227329">
              <a:lnSpc>
                <a:spcPct val="100000"/>
              </a:lnSpc>
              <a:spcBef>
                <a:spcPts val="2000"/>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3"/>
              </a:rPr>
              <a:t>osha.gov/ergonomics/identify-problems#report-injuries</a:t>
            </a:r>
          </a:p>
          <a:p>
            <a:pPr marL="240029" indent="-227329">
              <a:lnSpc>
                <a:spcPct val="100000"/>
              </a:lnSpc>
              <a:spcBef>
                <a:spcPts val="2005"/>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4"/>
              </a:rPr>
              <a:t>dir.ca.gov/chswc/woshtep/iipp/materials/SB_Factsheet_H_ErgonomicHazards.pdf</a:t>
            </a:r>
          </a:p>
          <a:p>
            <a:pPr marL="240029" marR="365760" indent="-227329">
              <a:lnSpc>
                <a:spcPct val="100000"/>
              </a:lnSpc>
              <a:spcBef>
                <a:spcPts val="1995"/>
              </a:spcBef>
              <a:buClr>
                <a:srgbClr val="003864"/>
              </a:buClr>
              <a:buFont typeface="Arial"/>
              <a:buChar char="•"/>
              <a:tabLst>
                <a:tab pos="241300" algn="l"/>
              </a:tabLst>
            </a:pPr>
            <a:r>
              <a:rPr lang="es-ES" sz="2400" u="sng" dirty="0">
                <a:solidFill>
                  <a:srgbClr val="0562C1"/>
                </a:solidFill>
                <a:uFill>
                  <a:solidFill>
                    <a:srgbClr val="0562C1"/>
                  </a:solidFill>
                </a:uFill>
                <a:latin typeface="Calibri"/>
                <a:cs typeface="Calibri"/>
                <a:hlinkClick r:id="rId5"/>
              </a:rPr>
              <a:t>rmi.colostate.edu/ergonomics/injuries-and-injury-prevention/musculoskeletal-disorders-risk-factors-reporting/</a:t>
            </a:r>
          </a:p>
          <a:p>
            <a:pPr marL="240029" indent="-227329">
              <a:lnSpc>
                <a:spcPct val="100000"/>
              </a:lnSpc>
              <a:spcBef>
                <a:spcPts val="2000"/>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6"/>
              </a:rPr>
              <a:t>osha.gov/laws-regs/regulations/standardnumber/1904/1904.35</a:t>
            </a:r>
          </a:p>
          <a:p>
            <a:pPr marL="240029" indent="-227329">
              <a:lnSpc>
                <a:spcPct val="100000"/>
              </a:lnSpc>
              <a:spcBef>
                <a:spcPts val="2005"/>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7"/>
              </a:rPr>
              <a:t>osha.gov/sites/default/files/2_Reporting_Safety_And_Health_Concerns.pdf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0632" y="89616"/>
            <a:ext cx="11887200" cy="816121"/>
          </a:xfrm>
          <a:prstGeom prst="rect">
            <a:avLst/>
          </a:prstGeom>
        </p:spPr>
        <p:txBody>
          <a:bodyPr vert="horz" wrap="square" lIns="0" tIns="259588" rIns="0" bIns="0" rtlCol="0">
            <a:spAutoFit/>
          </a:bodyPr>
          <a:lstStyle/>
          <a:p>
            <a:pPr marL="12700">
              <a:lnSpc>
                <a:spcPct val="100000"/>
              </a:lnSpc>
              <a:spcBef>
                <a:spcPts val="100"/>
              </a:spcBef>
            </a:pPr>
            <a:r>
              <a:rPr lang="es-ES" dirty="0"/>
              <a:t>Leyes de Minnesota, artículo 182.676, Comités de seguridad</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5</a:t>
            </a:fld>
            <a:endParaRPr spc="-50" dirty="0"/>
          </a:p>
        </p:txBody>
      </p:sp>
      <p:sp>
        <p:nvSpPr>
          <p:cNvPr id="3" name="object 3"/>
          <p:cNvSpPr txBox="1"/>
          <p:nvPr/>
        </p:nvSpPr>
        <p:spPr>
          <a:xfrm>
            <a:off x="916939" y="1838833"/>
            <a:ext cx="10288270" cy="2485296"/>
          </a:xfrm>
          <a:prstGeom prst="rect">
            <a:avLst/>
          </a:prstGeom>
        </p:spPr>
        <p:txBody>
          <a:bodyPr vert="horz" wrap="square" lIns="0" tIns="12700" rIns="0" bIns="0" rtlCol="0">
            <a:spAutoFit/>
          </a:bodyPr>
          <a:lstStyle/>
          <a:p>
            <a:pPr marL="469900" marR="5080" indent="-457200">
              <a:lnSpc>
                <a:spcPct val="100000"/>
              </a:lnSpc>
              <a:spcBef>
                <a:spcPts val="100"/>
              </a:spcBef>
              <a:buAutoNum type="alphaLcParenR"/>
              <a:tabLst>
                <a:tab pos="469900" algn="l"/>
              </a:tabLst>
            </a:pPr>
            <a:r>
              <a:rPr lang="es-ES" sz="2400" dirty="0">
                <a:solidFill>
                  <a:srgbClr val="003864"/>
                </a:solidFill>
                <a:latin typeface="Calibri"/>
                <a:cs typeface="Calibri"/>
              </a:rPr>
              <a:t>Todo empleador público o privado de más de 25 empleados deberá establecer y administrar un comité de seguridad conjunto entre los trabajadores y la dirección.</a:t>
            </a:r>
          </a:p>
          <a:p>
            <a:pPr marL="469900" marR="252729" indent="-457200">
              <a:lnSpc>
                <a:spcPct val="100000"/>
              </a:lnSpc>
              <a:spcBef>
                <a:spcPts val="2000"/>
              </a:spcBef>
              <a:buAutoNum type="alphaLcParenR"/>
              <a:tabLst>
                <a:tab pos="469900" algn="l"/>
                <a:tab pos="4674235" algn="l"/>
              </a:tabLst>
            </a:pPr>
            <a:r>
              <a:rPr lang="es-ES" sz="2400" dirty="0">
                <a:solidFill>
                  <a:srgbClr val="003864"/>
                </a:solidFill>
                <a:latin typeface="Calibri"/>
                <a:cs typeface="Calibri"/>
              </a:rPr>
              <a:t>Todo empleador público o privado de 25 empleados o menos deberá establecer y administrar un comité de seguridad si: está sujeto a los requisitos de las Leyes de Minnesota, artículo 182.653, subd. 8.</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Enlaces a recursos, continuación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50</a:t>
            </a:fld>
            <a:endParaRPr spc="-25" dirty="0"/>
          </a:p>
        </p:txBody>
      </p:sp>
      <p:sp>
        <p:nvSpPr>
          <p:cNvPr id="3" name="object 3"/>
          <p:cNvSpPr txBox="1"/>
          <p:nvPr/>
        </p:nvSpPr>
        <p:spPr>
          <a:xfrm>
            <a:off x="887632" y="1607832"/>
            <a:ext cx="10847168" cy="3491229"/>
          </a:xfrm>
          <a:prstGeom prst="rect">
            <a:avLst/>
          </a:prstGeom>
        </p:spPr>
        <p:txBody>
          <a:bodyPr vert="horz" wrap="square" lIns="0" tIns="12700" rIns="0" bIns="0" rtlCol="0">
            <a:spAutoFit/>
          </a:bodyPr>
          <a:lstStyle/>
          <a:p>
            <a:pPr marL="240029" indent="-227329">
              <a:lnSpc>
                <a:spcPct val="100000"/>
              </a:lnSpc>
              <a:spcBef>
                <a:spcPts val="100"/>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2"/>
              </a:rPr>
              <a:t>osha.gov/sites/default/files/1a_Review_Hazard_Information_From_Workers.pdf</a:t>
            </a:r>
          </a:p>
          <a:p>
            <a:pPr marL="240029" indent="-227329">
              <a:lnSpc>
                <a:spcPct val="100000"/>
              </a:lnSpc>
              <a:spcBef>
                <a:spcPts val="2000"/>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3"/>
              </a:rPr>
              <a:t>cdc.gov/niosh/topics/hierarchy</a:t>
            </a:r>
          </a:p>
          <a:p>
            <a:pPr marL="240029" indent="-227329">
              <a:lnSpc>
                <a:spcPct val="100000"/>
              </a:lnSpc>
              <a:spcBef>
                <a:spcPts val="2005"/>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4"/>
              </a:rPr>
              <a:t>cdc.gov/workplacehealthpromotion/health-strategies/musculoskeletal-disorders</a:t>
            </a:r>
          </a:p>
          <a:p>
            <a:pPr marL="240029" indent="-227329">
              <a:lnSpc>
                <a:spcPct val="100000"/>
              </a:lnSpc>
              <a:spcBef>
                <a:spcPts val="1995"/>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5"/>
              </a:rPr>
              <a:t>osha.gov/ergonomics/control-hazards</a:t>
            </a:r>
          </a:p>
          <a:p>
            <a:pPr marL="240029" indent="-227329">
              <a:lnSpc>
                <a:spcPct val="100000"/>
              </a:lnSpc>
              <a:spcBef>
                <a:spcPts val="2000"/>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6"/>
              </a:rPr>
              <a:t>cdc.gov/niosh/engcontrols</a:t>
            </a:r>
          </a:p>
          <a:p>
            <a:pPr marL="240029" indent="-227329">
              <a:lnSpc>
                <a:spcPct val="100000"/>
              </a:lnSpc>
              <a:spcBef>
                <a:spcPts val="2005"/>
              </a:spcBef>
              <a:buClr>
                <a:srgbClr val="003864"/>
              </a:buClr>
              <a:buFont typeface="Arial"/>
              <a:buChar char="•"/>
              <a:tabLst>
                <a:tab pos="240029" algn="l"/>
              </a:tabLst>
            </a:pPr>
            <a:r>
              <a:rPr lang="es-ES" sz="2400" u="sng" dirty="0">
                <a:solidFill>
                  <a:srgbClr val="0562C1"/>
                </a:solidFill>
                <a:uFill>
                  <a:solidFill>
                    <a:srgbClr val="0562C1"/>
                  </a:solidFill>
                </a:uFill>
                <a:latin typeface="Calibri"/>
                <a:cs typeface="Calibri"/>
                <a:hlinkClick r:id="rId7"/>
              </a:rPr>
              <a:t>osha.gov/safety-management/additional-resources-by-topic#reporting</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MNOSHA Workplace Safety Consultation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51</a:t>
            </a:fld>
            <a:endParaRPr spc="-25" dirty="0"/>
          </a:p>
        </p:txBody>
      </p:sp>
      <p:sp>
        <p:nvSpPr>
          <p:cNvPr id="3" name="object 3"/>
          <p:cNvSpPr txBox="1">
            <a:spLocks noGrp="1"/>
          </p:cNvSpPr>
          <p:nvPr>
            <p:ph type="body" idx="1"/>
          </p:nvPr>
        </p:nvSpPr>
        <p:spPr>
          <a:prstGeom prst="rect">
            <a:avLst/>
          </a:prstGeom>
        </p:spPr>
        <p:txBody>
          <a:bodyPr vert="horz" wrap="square" lIns="0" tIns="191637" rIns="0" bIns="0" rtlCol="0">
            <a:spAutoFit/>
          </a:bodyPr>
          <a:lstStyle/>
          <a:p>
            <a:pPr marL="529590" marR="5080" indent="-227329">
              <a:lnSpc>
                <a:spcPct val="100000"/>
              </a:lnSpc>
              <a:spcBef>
                <a:spcPts val="100"/>
              </a:spcBef>
              <a:buFont typeface="Arial"/>
              <a:buChar char="•"/>
              <a:tabLst>
                <a:tab pos="530860" algn="l"/>
              </a:tabLst>
            </a:pPr>
            <a:r>
              <a:rPr lang="es-ES" dirty="0"/>
              <a:t>MNOSHA Workplace Safety Consultation trabaja con empleadores y empleados para resolver problemas de seguridad y salud antes de que ocurran. Ofrece servicios gratuitos de consulta in situ, previa solicitud, para empleadores que quieran aprender cómo mejorar la seguridad y la salud en su lugar de trabajo.</a:t>
            </a:r>
          </a:p>
          <a:p>
            <a:pPr marL="529590" marR="267970" indent="-227329">
              <a:lnSpc>
                <a:spcPct val="100000"/>
              </a:lnSpc>
              <a:spcBef>
                <a:spcPts val="2000"/>
              </a:spcBef>
              <a:buFont typeface="Arial"/>
              <a:buChar char="•"/>
              <a:tabLst>
                <a:tab pos="530860" algn="l"/>
              </a:tabLst>
            </a:pPr>
            <a:r>
              <a:rPr lang="es-ES" dirty="0"/>
              <a:t>Para obtener más información, visite la página web de </a:t>
            </a:r>
            <a:r>
              <a:rPr lang="es-ES" u="sng" dirty="0">
                <a:solidFill>
                  <a:srgbClr val="0562C1"/>
                </a:solidFill>
                <a:uFill>
                  <a:solidFill>
                    <a:srgbClr val="0562C1"/>
                  </a:solidFill>
                </a:uFill>
                <a:hlinkClick r:id="rId2"/>
              </a:rPr>
              <a:t>Minnesota OSHA Workplace Safety Consultation</a:t>
            </a:r>
            <a:r>
              <a:rPr lang="es-ES" dirty="0"/>
              <a:t>.</a:t>
            </a:r>
          </a:p>
          <a:p>
            <a:pPr marL="529590" marR="2093595" indent="-227329">
              <a:lnSpc>
                <a:spcPct val="100000"/>
              </a:lnSpc>
              <a:spcBef>
                <a:spcPts val="2005"/>
              </a:spcBef>
              <a:buFont typeface="Arial"/>
              <a:buChar char="•"/>
              <a:tabLst>
                <a:tab pos="530860" algn="l"/>
              </a:tabLst>
            </a:pPr>
            <a:r>
              <a:rPr lang="es-ES" dirty="0"/>
              <a:t>Comuníquese con MNOSHA Workplace Safety Consultation en </a:t>
            </a:r>
            <a:r>
              <a:rPr lang="es-ES" u="sng" dirty="0">
                <a:solidFill>
                  <a:srgbClr val="0562C1"/>
                </a:solidFill>
                <a:uFill>
                  <a:solidFill>
                    <a:srgbClr val="0562C1"/>
                  </a:solidFill>
                </a:uFill>
                <a:hlinkClick r:id="rId3"/>
              </a:rPr>
              <a:t>osha.consultation@state.mn.us</a:t>
            </a:r>
            <a:r>
              <a:rPr lang="es-ES" dirty="0"/>
              <a:t>, 651-284-5060 o 800-657-3776.</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9588" rIns="0" bIns="0" rtlCol="0">
            <a:spAutoFit/>
          </a:bodyPr>
          <a:lstStyle/>
          <a:p>
            <a:pPr marL="12700">
              <a:lnSpc>
                <a:spcPct val="100000"/>
              </a:lnSpc>
              <a:spcBef>
                <a:spcPts val="100"/>
              </a:spcBef>
            </a:pPr>
            <a:r>
              <a:rPr lang="es-ES" dirty="0"/>
              <a:t>Descargo de responsabilidad</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52</a:t>
            </a:fld>
            <a:endParaRPr spc="-25" dirty="0"/>
          </a:p>
        </p:txBody>
      </p:sp>
      <p:sp>
        <p:nvSpPr>
          <p:cNvPr id="3" name="object 3"/>
          <p:cNvSpPr txBox="1">
            <a:spLocks noGrp="1"/>
          </p:cNvSpPr>
          <p:nvPr>
            <p:ph type="body" idx="1"/>
          </p:nvPr>
        </p:nvSpPr>
        <p:spPr>
          <a:xfrm>
            <a:off x="627064" y="1659895"/>
            <a:ext cx="11412535" cy="4706417"/>
          </a:xfrm>
          <a:prstGeom prst="rect">
            <a:avLst/>
          </a:prstGeom>
        </p:spPr>
        <p:txBody>
          <a:bodyPr vert="horz" wrap="square" lIns="0" tIns="12700" rIns="0" bIns="0" rtlCol="0">
            <a:spAutoFit/>
          </a:bodyPr>
          <a:lstStyle/>
          <a:p>
            <a:pPr marL="12700" marR="455930">
              <a:lnSpc>
                <a:spcPct val="100000"/>
              </a:lnSpc>
              <a:spcBef>
                <a:spcPts val="100"/>
              </a:spcBef>
            </a:pPr>
            <a:r>
              <a:rPr lang="es-ES" dirty="0"/>
              <a:t>Este material se puede proporcionar en un formato diferente (audio, Braille o letra grande) llamando a la Oficina de Capacitación/Extensión de MNOSHA al 651-284-5050 o al 877-470-6742.</a:t>
            </a:r>
          </a:p>
          <a:p>
            <a:pPr marL="12700" marR="5080">
              <a:lnSpc>
                <a:spcPct val="100000"/>
              </a:lnSpc>
              <a:spcBef>
                <a:spcPts val="2000"/>
              </a:spcBef>
            </a:pPr>
            <a:r>
              <a:rPr lang="es-ES" dirty="0"/>
              <a:t>El material contenido en esta publicación es de dominio público y puede reproducirse, total o parcialmente, sin el permiso del Departamento de Trabajo e Industria de Minnesota o MNOSHA. El crédito de la fuente se solicita pero no es obligatorio.</a:t>
            </a:r>
          </a:p>
          <a:p>
            <a:pPr marL="12700" marR="234950">
              <a:lnSpc>
                <a:spcPct val="100000"/>
              </a:lnSpc>
              <a:spcBef>
                <a:spcPts val="2880"/>
              </a:spcBef>
              <a:tabLst>
                <a:tab pos="3950335" algn="l"/>
                <a:tab pos="9578975" algn="l"/>
              </a:tabLst>
            </a:pPr>
            <a:r>
              <a:rPr lang="es-ES" dirty="0"/>
              <a:t>Para más información, contacte al: Departamento de Trabajo e Industria de Minnesota, División de Salud y Seguridad Ocupacional, 443 Lafayette Road N., St. Paul, MN 55155</a:t>
            </a:r>
          </a:p>
          <a:p>
            <a:pPr marL="12700">
              <a:lnSpc>
                <a:spcPct val="100000"/>
              </a:lnSpc>
              <a:spcBef>
                <a:spcPts val="2880"/>
              </a:spcBef>
              <a:tabLst>
                <a:tab pos="908685" algn="l"/>
              </a:tabLst>
            </a:pPr>
            <a:r>
              <a:rPr lang="es-ES" dirty="0"/>
              <a:t>Correo electrónico: </a:t>
            </a:r>
            <a:r>
              <a:rPr lang="es-ES" u="sng" dirty="0">
                <a:solidFill>
                  <a:srgbClr val="0562C1"/>
                </a:solidFill>
                <a:uFill>
                  <a:solidFill>
                    <a:srgbClr val="0562C1"/>
                  </a:solidFill>
                </a:uFill>
                <a:hlinkClick r:id="rId2"/>
              </a:rPr>
              <a:t>osha.compliance@state.mn.us</a:t>
            </a:r>
          </a:p>
          <a:p>
            <a:pPr marL="12700">
              <a:lnSpc>
                <a:spcPct val="100000"/>
              </a:lnSpc>
              <a:tabLst>
                <a:tab pos="803275" algn="l"/>
              </a:tabLst>
            </a:pPr>
            <a:r>
              <a:rPr lang="es-ES" dirty="0"/>
              <a:t>Web:	</a:t>
            </a:r>
            <a:r>
              <a:rPr lang="es-ES" u="sng" dirty="0">
                <a:solidFill>
                  <a:srgbClr val="0562C1"/>
                </a:solidFill>
                <a:uFill>
                  <a:solidFill>
                    <a:srgbClr val="0562C1"/>
                  </a:solidFill>
                </a:uFill>
                <a:hlinkClick r:id="rId3"/>
              </a:rPr>
              <a:t>dli.mn.gov/business/safety-and-health-work</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700" rIns="0" bIns="0" rtlCol="0">
            <a:spAutoFit/>
          </a:bodyPr>
          <a:lstStyle/>
          <a:p>
            <a:pPr marL="12700">
              <a:lnSpc>
                <a:spcPct val="100000"/>
              </a:lnSpc>
              <a:spcBef>
                <a:spcPts val="100"/>
              </a:spcBef>
            </a:pPr>
            <a:r>
              <a:rPr lang="es-ES" dirty="0"/>
              <a:t>Gracias</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9370">
              <a:lnSpc>
                <a:spcPts val="1240"/>
              </a:lnSpc>
            </a:pPr>
            <a:fld id="{81D60167-4931-47E6-BA6A-407CBD079E47}" type="slidenum">
              <a:rPr spc="-25" dirty="0"/>
              <a:t>53</a:t>
            </a:fld>
            <a:endParaRPr spc="-25" dirty="0"/>
          </a:p>
        </p:txBody>
      </p:sp>
      <p:sp>
        <p:nvSpPr>
          <p:cNvPr id="3" name="object 3"/>
          <p:cNvSpPr txBox="1">
            <a:spLocks noGrp="1"/>
          </p:cNvSpPr>
          <p:nvPr>
            <p:ph type="subTitle" idx="4"/>
          </p:nvPr>
        </p:nvSpPr>
        <p:spPr>
          <a:xfrm>
            <a:off x="4183504" y="4280658"/>
            <a:ext cx="4884295" cy="1133644"/>
          </a:xfrm>
          <a:prstGeom prst="rect">
            <a:avLst/>
          </a:prstGeom>
        </p:spPr>
        <p:txBody>
          <a:bodyPr vert="horz" wrap="square" lIns="0" tIns="12700" rIns="0" bIns="0" rtlCol="0">
            <a:spAutoFit/>
          </a:bodyPr>
          <a:lstStyle/>
          <a:p>
            <a:pPr marL="12700" marR="5080" indent="-635" algn="ctr">
              <a:lnSpc>
                <a:spcPct val="100000"/>
              </a:lnSpc>
              <a:spcBef>
                <a:spcPts val="100"/>
              </a:spcBef>
            </a:pPr>
            <a:r>
              <a:rPr lang="es-ES" dirty="0"/>
              <a:t>Cumplimiento de Minnesota OSHA </a:t>
            </a:r>
            <a:r>
              <a:rPr lang="es-ES" u="sng" dirty="0">
                <a:solidFill>
                  <a:srgbClr val="0562C1"/>
                </a:solidFill>
                <a:uFill>
                  <a:solidFill>
                    <a:srgbClr val="0562C1"/>
                  </a:solidFill>
                </a:uFill>
                <a:hlinkClick r:id="rId2"/>
              </a:rPr>
              <a:t>osha.compliance@state.mn.us</a:t>
            </a:r>
            <a:endParaRPr lang="es-ES" u="sng" dirty="0">
              <a:solidFill>
                <a:srgbClr val="0562C1"/>
              </a:solidFill>
              <a:uFill>
                <a:solidFill>
                  <a:srgbClr val="0562C1"/>
                </a:solidFill>
              </a:uFill>
            </a:endParaRPr>
          </a:p>
          <a:p>
            <a:pPr marL="12700" marR="5080" indent="-635" algn="ctr">
              <a:lnSpc>
                <a:spcPct val="100000"/>
              </a:lnSpc>
              <a:spcBef>
                <a:spcPts val="100"/>
              </a:spcBef>
            </a:pPr>
            <a:r>
              <a:rPr lang="es-ES" dirty="0"/>
              <a:t>651-284-5050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7814" y="-152400"/>
            <a:ext cx="11506200" cy="1370119"/>
          </a:xfrm>
          <a:prstGeom prst="rect">
            <a:avLst/>
          </a:prstGeom>
        </p:spPr>
        <p:txBody>
          <a:bodyPr vert="horz" wrap="square" lIns="0" tIns="259588" rIns="0" bIns="0" rtlCol="0">
            <a:spAutoFit/>
          </a:bodyPr>
          <a:lstStyle/>
          <a:p>
            <a:pPr marL="12700">
              <a:lnSpc>
                <a:spcPct val="100000"/>
              </a:lnSpc>
              <a:spcBef>
                <a:spcPts val="100"/>
              </a:spcBef>
            </a:pPr>
            <a:r>
              <a:rPr lang="es-ES" dirty="0"/>
              <a:t>Leyes de Minnesota, artículo 182.676, Comités de seguridad, continuación</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6</a:t>
            </a:fld>
            <a:endParaRPr spc="-50" dirty="0"/>
          </a:p>
        </p:txBody>
      </p:sp>
      <p:sp>
        <p:nvSpPr>
          <p:cNvPr id="3" name="object 3"/>
          <p:cNvSpPr txBox="1"/>
          <p:nvPr/>
        </p:nvSpPr>
        <p:spPr>
          <a:xfrm>
            <a:off x="916939" y="1838833"/>
            <a:ext cx="10267950" cy="3094990"/>
          </a:xfrm>
          <a:prstGeom prst="rect">
            <a:avLst/>
          </a:prstGeom>
        </p:spPr>
        <p:txBody>
          <a:bodyPr vert="horz" wrap="square" lIns="0" tIns="12700" rIns="0" bIns="0" rtlCol="0">
            <a:spAutoFit/>
          </a:bodyPr>
          <a:lstStyle/>
          <a:p>
            <a:pPr marL="469900" marR="231775" indent="-457200">
              <a:lnSpc>
                <a:spcPct val="100000"/>
              </a:lnSpc>
              <a:spcBef>
                <a:spcPts val="100"/>
              </a:spcBef>
              <a:buAutoNum type="alphaLcParenR" startAt="3"/>
              <a:tabLst>
                <a:tab pos="469900" algn="l"/>
              </a:tabLst>
            </a:pPr>
            <a:r>
              <a:rPr lang="es-ES" sz="2400" dirty="0">
                <a:solidFill>
                  <a:srgbClr val="003864"/>
                </a:solidFill>
                <a:latin typeface="Calibri"/>
                <a:cs typeface="Calibri"/>
              </a:rPr>
              <a:t>Un comité de seguridad debe celebrar reuniones programadas periódicamente, a menos que se disponga lo contrario en un convenio colectivo.</a:t>
            </a:r>
          </a:p>
          <a:p>
            <a:pPr marL="469900" marR="5080" indent="-457200">
              <a:lnSpc>
                <a:spcPct val="100000"/>
              </a:lnSpc>
              <a:spcBef>
                <a:spcPts val="2000"/>
              </a:spcBef>
              <a:buAutoNum type="alphaLcParenR" startAt="3"/>
              <a:tabLst>
                <a:tab pos="469900" algn="l"/>
              </a:tabLst>
            </a:pPr>
            <a:r>
              <a:rPr lang="es-ES" sz="2400" dirty="0">
                <a:solidFill>
                  <a:srgbClr val="003864"/>
                </a:solidFill>
                <a:latin typeface="Calibri"/>
                <a:cs typeface="Calibri"/>
              </a:rPr>
              <a:t>Los miembros del comité de seguridad de los empleados deben ser seleccionados por los empleados. Un empleador que no establezca o administre un comité de seguridad como lo requiere esta sección puede ser citado por el comisionado. Una citación se castiga como una infracción grave conforme al artículo 182.666.</a:t>
            </a:r>
          </a:p>
          <a:p>
            <a:pPr marL="12700">
              <a:lnSpc>
                <a:spcPct val="100000"/>
              </a:lnSpc>
              <a:spcBef>
                <a:spcPts val="2005"/>
              </a:spcBef>
            </a:pPr>
            <a:r>
              <a:rPr lang="es-ES" sz="2400" dirty="0">
                <a:solidFill>
                  <a:srgbClr val="003864"/>
                </a:solidFill>
                <a:latin typeface="Calibri"/>
                <a:cs typeface="Calibri"/>
              </a:rPr>
              <a:t>Véase </a:t>
            </a:r>
            <a:r>
              <a:rPr lang="es-ES" sz="2400" u="sng" dirty="0">
                <a:solidFill>
                  <a:srgbClr val="0562C1"/>
                </a:solidFill>
                <a:uFill>
                  <a:solidFill>
                    <a:srgbClr val="0562C1"/>
                  </a:solidFill>
                </a:uFill>
                <a:latin typeface="Calibri"/>
                <a:cs typeface="Calibri"/>
                <a:hlinkClick r:id="rId2"/>
              </a:rPr>
              <a:t>revisor.mn.gov/statutes/cite/182.676</a:t>
            </a:r>
            <a:r>
              <a:rPr lang="es-ES" sz="2400" dirty="0">
                <a:solidFill>
                  <a:srgbClr val="5D295F"/>
                </a:solidFill>
                <a:latin typeface="Calibri"/>
                <a:cs typeface="Calibri"/>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9" y="17715"/>
            <a:ext cx="9312910" cy="1068070"/>
          </a:xfrm>
          <a:prstGeom prst="rect">
            <a:avLst/>
          </a:prstGeom>
        </p:spPr>
        <p:txBody>
          <a:bodyPr vert="horz" wrap="square" lIns="0" tIns="74295" rIns="0" bIns="0" rtlCol="0">
            <a:spAutoFit/>
          </a:bodyPr>
          <a:lstStyle/>
          <a:p>
            <a:pPr marL="12700" marR="5080">
              <a:lnSpc>
                <a:spcPts val="3890"/>
              </a:lnSpc>
              <a:spcBef>
                <a:spcPts val="585"/>
              </a:spcBef>
              <a:tabLst>
                <a:tab pos="6177280" algn="l"/>
              </a:tabLst>
            </a:pPr>
            <a:r>
              <a:rPr lang="es-ES" dirty="0"/>
              <a:t>Centros de distribución de almacenes:	Requisitos adicionales del comité de seguridad</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7</a:t>
            </a:fld>
            <a:endParaRPr spc="-50" dirty="0"/>
          </a:p>
        </p:txBody>
      </p:sp>
      <p:sp>
        <p:nvSpPr>
          <p:cNvPr id="3" name="object 3"/>
          <p:cNvSpPr txBox="1"/>
          <p:nvPr/>
        </p:nvSpPr>
        <p:spPr>
          <a:xfrm>
            <a:off x="916939" y="1838833"/>
            <a:ext cx="10296525" cy="1488440"/>
          </a:xfrm>
          <a:prstGeom prst="rect">
            <a:avLst/>
          </a:prstGeom>
        </p:spPr>
        <p:txBody>
          <a:bodyPr vert="horz" wrap="square" lIns="0" tIns="12700" rIns="0" bIns="0" rtlCol="0">
            <a:spAutoFit/>
          </a:bodyPr>
          <a:lstStyle/>
          <a:p>
            <a:pPr marL="240029" marR="5080" indent="-227329">
              <a:lnSpc>
                <a:spcPct val="100000"/>
              </a:lnSpc>
              <a:spcBef>
                <a:spcPts val="100"/>
              </a:spcBef>
              <a:buFont typeface="Arial"/>
              <a:buChar char="•"/>
              <a:tabLst>
                <a:tab pos="241300" algn="l"/>
              </a:tabLst>
            </a:pPr>
            <a:r>
              <a:rPr lang="es-ES" sz="2400" dirty="0">
                <a:solidFill>
                  <a:srgbClr val="003864"/>
                </a:solidFill>
                <a:latin typeface="Calibri"/>
                <a:cs typeface="Calibri"/>
              </a:rPr>
              <a:t>El empleador debe retener mensualmente según lo dispuesto en las Leyes de Minnesota, artículo 182.676, hasta que durante dos años consecutivos el lugar de trabajo o el empleador no tengan una tasa de incidencia de empleados del 30% mayor que la tasa de incidencia anual promedio para el código correspondiente del Sistema de Clasificación de la Industria de América del Norte (NAICS).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216152"/>
            <a:ext cx="12192000" cy="119380"/>
          </a:xfrm>
          <a:custGeom>
            <a:avLst/>
            <a:gdLst/>
            <a:ahLst/>
            <a:cxnLst/>
            <a:rect l="l" t="t" r="r" b="b"/>
            <a:pathLst>
              <a:path w="12192000" h="119380">
                <a:moveTo>
                  <a:pt x="12192000" y="0"/>
                </a:moveTo>
                <a:lnTo>
                  <a:pt x="0" y="0"/>
                </a:lnTo>
                <a:lnTo>
                  <a:pt x="0" y="118872"/>
                </a:lnTo>
                <a:lnTo>
                  <a:pt x="12192000" y="118872"/>
                </a:lnTo>
                <a:lnTo>
                  <a:pt x="12192000" y="0"/>
                </a:lnTo>
                <a:close/>
              </a:path>
            </a:pathLst>
          </a:custGeom>
          <a:solidFill>
            <a:srgbClr val="78BD20"/>
          </a:solidFill>
        </p:spPr>
        <p:txBody>
          <a:bodyPr wrap="square" lIns="0" tIns="0" rIns="0" bIns="0" rtlCol="0"/>
          <a:lstStyle/>
          <a:p>
            <a:endParaRPr dirty="0"/>
          </a:p>
        </p:txBody>
      </p:sp>
      <p:sp>
        <p:nvSpPr>
          <p:cNvPr id="3" name="object 3"/>
          <p:cNvSpPr/>
          <p:nvPr/>
        </p:nvSpPr>
        <p:spPr>
          <a:xfrm>
            <a:off x="0" y="0"/>
            <a:ext cx="12192000" cy="1158240"/>
          </a:xfrm>
          <a:custGeom>
            <a:avLst/>
            <a:gdLst/>
            <a:ahLst/>
            <a:cxnLst/>
            <a:rect l="l" t="t" r="r" b="b"/>
            <a:pathLst>
              <a:path w="12192000" h="1158240">
                <a:moveTo>
                  <a:pt x="12192000" y="0"/>
                </a:moveTo>
                <a:lnTo>
                  <a:pt x="0" y="0"/>
                </a:lnTo>
                <a:lnTo>
                  <a:pt x="0" y="1158239"/>
                </a:lnTo>
                <a:lnTo>
                  <a:pt x="12192000" y="1158239"/>
                </a:lnTo>
                <a:lnTo>
                  <a:pt x="12192000" y="0"/>
                </a:lnTo>
                <a:close/>
              </a:path>
            </a:pathLst>
          </a:custGeom>
          <a:solidFill>
            <a:srgbClr val="003864"/>
          </a:solidFill>
        </p:spPr>
        <p:txBody>
          <a:bodyPr wrap="square" lIns="0" tIns="0" rIns="0" bIns="0" rtlCol="0"/>
          <a:lstStyle/>
          <a:p>
            <a:endParaRPr dirty="0"/>
          </a:p>
        </p:txBody>
      </p:sp>
      <p:sp>
        <p:nvSpPr>
          <p:cNvPr id="4" name="object 4"/>
          <p:cNvSpPr txBox="1">
            <a:spLocks noGrp="1"/>
          </p:cNvSpPr>
          <p:nvPr>
            <p:ph type="title"/>
          </p:nvPr>
        </p:nvSpPr>
        <p:spPr>
          <a:xfrm>
            <a:off x="381000" y="17715"/>
            <a:ext cx="11353800" cy="757893"/>
          </a:xfrm>
          <a:prstGeom prst="rect">
            <a:avLst/>
          </a:prstGeom>
        </p:spPr>
        <p:txBody>
          <a:bodyPr vert="horz" wrap="square" lIns="0" tIns="201923" rIns="0" bIns="0" rtlCol="0">
            <a:spAutoFit/>
          </a:bodyPr>
          <a:lstStyle/>
          <a:p>
            <a:pPr marL="12700">
              <a:lnSpc>
                <a:spcPct val="100000"/>
              </a:lnSpc>
              <a:spcBef>
                <a:spcPts val="100"/>
              </a:spcBef>
            </a:pPr>
            <a:r>
              <a:rPr lang="es-ES" dirty="0"/>
              <a:t>Códigos NAICS individuales en la categoría de más del 30%</a:t>
            </a:r>
          </a:p>
        </p:txBody>
      </p:sp>
      <p:sp>
        <p:nvSpPr>
          <p:cNvPr id="6" name="object 6"/>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8</a:t>
            </a:fld>
            <a:endParaRPr spc="-50" dirty="0"/>
          </a:p>
        </p:txBody>
      </p:sp>
      <p:graphicFrame>
        <p:nvGraphicFramePr>
          <p:cNvPr id="5" name="object 5"/>
          <p:cNvGraphicFramePr>
            <a:graphicFrameLocks noGrp="1"/>
          </p:cNvGraphicFramePr>
          <p:nvPr>
            <p:extLst>
              <p:ext uri="{D42A27DB-BD31-4B8C-83A1-F6EECF244321}">
                <p14:modId xmlns:p14="http://schemas.microsoft.com/office/powerpoint/2010/main" val="1864770583"/>
              </p:ext>
            </p:extLst>
          </p:nvPr>
        </p:nvGraphicFramePr>
        <p:xfrm>
          <a:off x="782447" y="1567439"/>
          <a:ext cx="10811510" cy="4466590"/>
        </p:xfrm>
        <a:graphic>
          <a:graphicData uri="http://schemas.openxmlformats.org/drawingml/2006/table">
            <a:tbl>
              <a:tblPr firstRow="1" bandRow="1">
                <a:tableStyleId>{2D5ABB26-0587-4C30-8999-92F81FD0307C}</a:tableStyleId>
              </a:tblPr>
              <a:tblGrid>
                <a:gridCol w="5025390">
                  <a:extLst>
                    <a:ext uri="{9D8B030D-6E8A-4147-A177-3AD203B41FA5}">
                      <a16:colId xmlns:a16="http://schemas.microsoft.com/office/drawing/2014/main" val="20000"/>
                    </a:ext>
                  </a:extLst>
                </a:gridCol>
                <a:gridCol w="2235200">
                  <a:extLst>
                    <a:ext uri="{9D8B030D-6E8A-4147-A177-3AD203B41FA5}">
                      <a16:colId xmlns:a16="http://schemas.microsoft.com/office/drawing/2014/main" val="20001"/>
                    </a:ext>
                  </a:extLst>
                </a:gridCol>
                <a:gridCol w="3550920">
                  <a:extLst>
                    <a:ext uri="{9D8B030D-6E8A-4147-A177-3AD203B41FA5}">
                      <a16:colId xmlns:a16="http://schemas.microsoft.com/office/drawing/2014/main" val="20002"/>
                    </a:ext>
                  </a:extLst>
                </a:gridCol>
              </a:tblGrid>
              <a:tr h="1123950">
                <a:tc>
                  <a:txBody>
                    <a:bodyPr/>
                    <a:lstStyle/>
                    <a:p>
                      <a:pPr algn="l" rtl="0">
                        <a:lnSpc>
                          <a:spcPct val="100000"/>
                        </a:lnSpc>
                        <a:spcBef>
                          <a:spcPts val="1575"/>
                        </a:spcBef>
                      </a:pPr>
                      <a:endParaRPr sz="1600" dirty="0">
                        <a:latin typeface="Times New Roman"/>
                        <a:cs typeface="Times New Roman"/>
                      </a:endParaRPr>
                    </a:p>
                    <a:p>
                      <a:pPr algn="ctr">
                        <a:lnSpc>
                          <a:spcPct val="100000"/>
                        </a:lnSpc>
                      </a:pPr>
                      <a:r>
                        <a:rPr lang="es-ES" sz="1600" b="1" dirty="0">
                          <a:solidFill>
                            <a:srgbClr val="FFFFFF"/>
                          </a:solidFill>
                          <a:latin typeface="Calibri"/>
                          <a:cs typeface="Calibri"/>
                        </a:rPr>
                        <a:t>Industria</a:t>
                      </a:r>
                    </a:p>
                  </a:txBody>
                  <a:tcPr marL="0" marR="0" marT="20002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3864"/>
                    </a:solidFill>
                  </a:tcPr>
                </a:tc>
                <a:tc>
                  <a:txBody>
                    <a:bodyPr/>
                    <a:lstStyle/>
                    <a:p>
                      <a:pPr algn="l" rtl="0">
                        <a:lnSpc>
                          <a:spcPct val="100000"/>
                        </a:lnSpc>
                        <a:spcBef>
                          <a:spcPts val="260"/>
                        </a:spcBef>
                      </a:pPr>
                      <a:endParaRPr sz="1600" dirty="0">
                        <a:latin typeface="Times New Roman"/>
                        <a:cs typeface="Times New Roman"/>
                      </a:endParaRPr>
                    </a:p>
                    <a:p>
                      <a:pPr marL="173038" marR="271780" indent="-14288" algn="ctr">
                        <a:lnSpc>
                          <a:spcPct val="112500"/>
                        </a:lnSpc>
                      </a:pPr>
                      <a:r>
                        <a:rPr lang="es-ES" sz="1600" b="1" dirty="0">
                          <a:solidFill>
                            <a:srgbClr val="FFFFFF"/>
                          </a:solidFill>
                          <a:latin typeface="Calibri"/>
                          <a:cs typeface="Calibri"/>
                        </a:rPr>
                        <a:t>Tasa de incidencia de empleados (2021)</a:t>
                      </a:r>
                    </a:p>
                  </a:txBody>
                  <a:tcPr marL="0" marR="0" marT="330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3864"/>
                    </a:solidFill>
                  </a:tcPr>
                </a:tc>
                <a:tc>
                  <a:txBody>
                    <a:bodyPr/>
                    <a:lstStyle/>
                    <a:p>
                      <a:pPr marL="223838" marR="456565" indent="0" algn="ctr">
                        <a:lnSpc>
                          <a:spcPct val="112200"/>
                        </a:lnSpc>
                        <a:spcBef>
                          <a:spcPts val="1030"/>
                        </a:spcBef>
                      </a:pPr>
                      <a:r>
                        <a:rPr lang="es-ES" sz="1600" b="1" dirty="0">
                          <a:solidFill>
                            <a:srgbClr val="FFFFFF"/>
                          </a:solidFill>
                          <a:latin typeface="Calibri"/>
                          <a:cs typeface="Calibri"/>
                        </a:rPr>
                        <a:t>Tasa de incidentes un 30% superior al promedio cuando se requieren comités de seguridad</a:t>
                      </a:r>
                    </a:p>
                  </a:txBody>
                  <a:tcPr marL="0" marR="0" marT="1308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003864"/>
                    </a:solidFill>
                  </a:tcPr>
                </a:tc>
                <a:extLst>
                  <a:ext uri="{0D108BD9-81ED-4DB2-BD59-A6C34878D82A}">
                    <a16:rowId xmlns:a16="http://schemas.microsoft.com/office/drawing/2014/main" val="10000"/>
                  </a:ext>
                </a:extLst>
              </a:tr>
              <a:tr h="662940">
                <a:tc>
                  <a:txBody>
                    <a:bodyPr/>
                    <a:lstStyle/>
                    <a:p>
                      <a:pPr marL="142240">
                        <a:lnSpc>
                          <a:spcPct val="100000"/>
                        </a:lnSpc>
                        <a:spcBef>
                          <a:spcPts val="1600"/>
                        </a:spcBef>
                      </a:pPr>
                      <a:r>
                        <a:rPr lang="es-ES" sz="1600" b="1" dirty="0">
                          <a:solidFill>
                            <a:srgbClr val="FFFFFF"/>
                          </a:solidFill>
                          <a:latin typeface="Calibri"/>
                          <a:cs typeface="Calibri"/>
                        </a:rPr>
                        <a:t>493110 para almacenamiento y depósito general</a:t>
                      </a:r>
                    </a:p>
                  </a:txBody>
                  <a:tcPr marL="0" marR="0" marT="2032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lang="es-ES" sz="1600" dirty="0">
                          <a:solidFill>
                            <a:srgbClr val="003864"/>
                          </a:solidFill>
                          <a:latin typeface="Calibri"/>
                          <a:cs typeface="Calibri"/>
                        </a:rPr>
                        <a:t>5.6</a:t>
                      </a:r>
                    </a:p>
                  </a:txBody>
                  <a:tcPr marL="0" marR="0" marT="2032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ED2"/>
                    </a:solidFill>
                  </a:tcPr>
                </a:tc>
                <a:tc>
                  <a:txBody>
                    <a:bodyPr/>
                    <a:lstStyle/>
                    <a:p>
                      <a:pPr algn="ctr">
                        <a:lnSpc>
                          <a:spcPct val="100000"/>
                        </a:lnSpc>
                        <a:spcBef>
                          <a:spcPts val="1600"/>
                        </a:spcBef>
                      </a:pPr>
                      <a:r>
                        <a:rPr lang="es-ES" sz="1600" dirty="0">
                          <a:solidFill>
                            <a:srgbClr val="003864"/>
                          </a:solidFill>
                          <a:latin typeface="Calibri"/>
                          <a:cs typeface="Calibri"/>
                        </a:rPr>
                        <a:t>7.28</a:t>
                      </a:r>
                    </a:p>
                  </a:txBody>
                  <a:tcPr marL="0" marR="0" marT="20320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ED2"/>
                    </a:solidFill>
                  </a:tcPr>
                </a:tc>
                <a:extLst>
                  <a:ext uri="{0D108BD9-81ED-4DB2-BD59-A6C34878D82A}">
                    <a16:rowId xmlns:a16="http://schemas.microsoft.com/office/drawing/2014/main" val="10001"/>
                  </a:ext>
                </a:extLst>
              </a:tr>
              <a:tr h="662940">
                <a:tc>
                  <a:txBody>
                    <a:bodyPr/>
                    <a:lstStyle/>
                    <a:p>
                      <a:pPr marL="142240">
                        <a:lnSpc>
                          <a:spcPct val="100000"/>
                        </a:lnSpc>
                        <a:spcBef>
                          <a:spcPts val="1600"/>
                        </a:spcBef>
                      </a:pPr>
                      <a:r>
                        <a:rPr lang="es-ES" sz="1600" b="1" dirty="0">
                          <a:solidFill>
                            <a:srgbClr val="FFFFFF"/>
                          </a:solidFill>
                          <a:latin typeface="Calibri"/>
                          <a:cs typeface="Calibri"/>
                        </a:rPr>
                        <a:t>423 para comerciantes mayoristas, bienes duraderos</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lang="es-ES" sz="1600" dirty="0">
                          <a:solidFill>
                            <a:srgbClr val="003864"/>
                          </a:solidFill>
                          <a:latin typeface="Calibri"/>
                          <a:cs typeface="Calibri"/>
                        </a:rPr>
                        <a:t>2.1</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tc>
                  <a:txBody>
                    <a:bodyPr/>
                    <a:lstStyle/>
                    <a:p>
                      <a:pPr algn="ctr">
                        <a:lnSpc>
                          <a:spcPct val="100000"/>
                        </a:lnSpc>
                        <a:spcBef>
                          <a:spcPts val="1600"/>
                        </a:spcBef>
                      </a:pPr>
                      <a:r>
                        <a:rPr lang="es-ES" sz="1600" dirty="0">
                          <a:solidFill>
                            <a:srgbClr val="003864"/>
                          </a:solidFill>
                          <a:latin typeface="Calibri"/>
                          <a:cs typeface="Calibri"/>
                        </a:rPr>
                        <a:t>2.73</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extLst>
                  <a:ext uri="{0D108BD9-81ED-4DB2-BD59-A6C34878D82A}">
                    <a16:rowId xmlns:a16="http://schemas.microsoft.com/office/drawing/2014/main" val="10002"/>
                  </a:ext>
                </a:extLst>
              </a:tr>
              <a:tr h="662940">
                <a:tc>
                  <a:txBody>
                    <a:bodyPr/>
                    <a:lstStyle/>
                    <a:p>
                      <a:pPr marL="142240">
                        <a:lnSpc>
                          <a:spcPct val="100000"/>
                        </a:lnSpc>
                        <a:spcBef>
                          <a:spcPts val="1600"/>
                        </a:spcBef>
                      </a:pPr>
                      <a:r>
                        <a:rPr lang="es-ES" sz="1600" b="1" dirty="0">
                          <a:solidFill>
                            <a:srgbClr val="FFFFFF"/>
                          </a:solidFill>
                          <a:latin typeface="Calibri"/>
                          <a:cs typeface="Calibri"/>
                        </a:rPr>
                        <a:t>424 para comerciantes mayoristas, bienes no duraderos</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lang="es-ES" sz="1600" dirty="0">
                          <a:solidFill>
                            <a:srgbClr val="003864"/>
                          </a:solidFill>
                          <a:latin typeface="Calibri"/>
                          <a:cs typeface="Calibri"/>
                        </a:rPr>
                        <a:t>3.5</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ED2"/>
                    </a:solidFill>
                  </a:tcPr>
                </a:tc>
                <a:tc>
                  <a:txBody>
                    <a:bodyPr/>
                    <a:lstStyle/>
                    <a:p>
                      <a:pPr algn="ctr">
                        <a:lnSpc>
                          <a:spcPct val="100000"/>
                        </a:lnSpc>
                        <a:spcBef>
                          <a:spcPts val="1600"/>
                        </a:spcBef>
                      </a:pPr>
                      <a:r>
                        <a:rPr lang="es-ES" sz="1600" dirty="0">
                          <a:solidFill>
                            <a:srgbClr val="003864"/>
                          </a:solidFill>
                          <a:latin typeface="Calibri"/>
                          <a:cs typeface="Calibri"/>
                        </a:rPr>
                        <a:t>4.55</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ED2"/>
                    </a:solidFill>
                  </a:tcPr>
                </a:tc>
                <a:extLst>
                  <a:ext uri="{0D108BD9-81ED-4DB2-BD59-A6C34878D82A}">
                    <a16:rowId xmlns:a16="http://schemas.microsoft.com/office/drawing/2014/main" val="10003"/>
                  </a:ext>
                </a:extLst>
              </a:tr>
              <a:tr h="662940">
                <a:tc>
                  <a:txBody>
                    <a:bodyPr/>
                    <a:lstStyle/>
                    <a:p>
                      <a:pPr marL="142240">
                        <a:lnSpc>
                          <a:spcPct val="100000"/>
                        </a:lnSpc>
                        <a:spcBef>
                          <a:spcPts val="1600"/>
                        </a:spcBef>
                      </a:pPr>
                      <a:r>
                        <a:rPr lang="es-ES" sz="1600" b="1" dirty="0">
                          <a:solidFill>
                            <a:srgbClr val="FFFFFF"/>
                          </a:solidFill>
                          <a:latin typeface="Calibri"/>
                          <a:cs typeface="Calibri"/>
                        </a:rPr>
                        <a:t>454110 para tiendas de compras electrónicas y venta por correo</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lang="es-ES" sz="1600" dirty="0">
                          <a:solidFill>
                            <a:srgbClr val="003864"/>
                          </a:solidFill>
                          <a:latin typeface="Calibri"/>
                          <a:cs typeface="Calibri"/>
                        </a:rPr>
                        <a:t>1.4</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tc>
                  <a:txBody>
                    <a:bodyPr/>
                    <a:lstStyle/>
                    <a:p>
                      <a:pPr algn="ctr">
                        <a:lnSpc>
                          <a:spcPct val="100000"/>
                        </a:lnSpc>
                        <a:spcBef>
                          <a:spcPts val="1600"/>
                        </a:spcBef>
                      </a:pPr>
                      <a:r>
                        <a:rPr lang="es-ES" sz="1600" dirty="0">
                          <a:solidFill>
                            <a:srgbClr val="003864"/>
                          </a:solidFill>
                          <a:latin typeface="Calibri"/>
                          <a:cs typeface="Calibri"/>
                        </a:rPr>
                        <a:t>1.82</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8EA"/>
                    </a:solidFill>
                  </a:tcPr>
                </a:tc>
                <a:extLst>
                  <a:ext uri="{0D108BD9-81ED-4DB2-BD59-A6C34878D82A}">
                    <a16:rowId xmlns:a16="http://schemas.microsoft.com/office/drawing/2014/main" val="10004"/>
                  </a:ext>
                </a:extLst>
              </a:tr>
              <a:tr h="662940">
                <a:tc>
                  <a:txBody>
                    <a:bodyPr/>
                    <a:lstStyle/>
                    <a:p>
                      <a:pPr marL="142240">
                        <a:lnSpc>
                          <a:spcPct val="100000"/>
                        </a:lnSpc>
                        <a:spcBef>
                          <a:spcPts val="1600"/>
                        </a:spcBef>
                      </a:pPr>
                      <a:r>
                        <a:rPr lang="es-ES" sz="1600" b="1" dirty="0">
                          <a:solidFill>
                            <a:srgbClr val="FFFFFF"/>
                          </a:solidFill>
                          <a:latin typeface="Calibri"/>
                          <a:cs typeface="Calibri"/>
                        </a:rPr>
                        <a:t>492110 para servicios de mensajería y entrega exprés</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003864"/>
                    </a:solidFill>
                  </a:tcPr>
                </a:tc>
                <a:tc>
                  <a:txBody>
                    <a:bodyPr/>
                    <a:lstStyle/>
                    <a:p>
                      <a:pPr algn="ctr">
                        <a:lnSpc>
                          <a:spcPct val="100000"/>
                        </a:lnSpc>
                        <a:spcBef>
                          <a:spcPts val="1600"/>
                        </a:spcBef>
                      </a:pPr>
                      <a:r>
                        <a:rPr lang="es-ES" sz="1600" dirty="0">
                          <a:solidFill>
                            <a:srgbClr val="003864"/>
                          </a:solidFill>
                          <a:latin typeface="Calibri"/>
                          <a:cs typeface="Calibri"/>
                        </a:rPr>
                        <a:t>8</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ED2"/>
                    </a:solidFill>
                  </a:tcPr>
                </a:tc>
                <a:tc>
                  <a:txBody>
                    <a:bodyPr/>
                    <a:lstStyle/>
                    <a:p>
                      <a:pPr algn="ctr">
                        <a:lnSpc>
                          <a:spcPct val="100000"/>
                        </a:lnSpc>
                        <a:spcBef>
                          <a:spcPts val="1600"/>
                        </a:spcBef>
                      </a:pPr>
                      <a:r>
                        <a:rPr lang="es-ES" sz="1600" dirty="0">
                          <a:solidFill>
                            <a:srgbClr val="003864"/>
                          </a:solidFill>
                          <a:latin typeface="Calibri"/>
                          <a:cs typeface="Calibri"/>
                        </a:rPr>
                        <a:t>10.4</a:t>
                      </a:r>
                    </a:p>
                  </a:txBody>
                  <a:tcPr marL="0" marR="0" marT="20320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ED2"/>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0258" y="17715"/>
            <a:ext cx="11000741" cy="1068070"/>
          </a:xfrm>
          <a:prstGeom prst="rect">
            <a:avLst/>
          </a:prstGeom>
        </p:spPr>
        <p:txBody>
          <a:bodyPr vert="horz" wrap="square" lIns="0" tIns="74295" rIns="0" bIns="0" rtlCol="0">
            <a:spAutoFit/>
          </a:bodyPr>
          <a:lstStyle/>
          <a:p>
            <a:pPr marL="12700" marR="5080">
              <a:lnSpc>
                <a:spcPts val="3890"/>
              </a:lnSpc>
              <a:spcBef>
                <a:spcPts val="585"/>
              </a:spcBef>
              <a:tabLst>
                <a:tab pos="5027295" algn="l"/>
              </a:tabLst>
            </a:pPr>
            <a:r>
              <a:rPr lang="es-ES" dirty="0"/>
              <a:t>Instalaciones de procesamiento de carne: Requisitos adicionales del comité</a:t>
            </a:r>
          </a:p>
        </p:txBody>
      </p:sp>
      <p:sp>
        <p:nvSpPr>
          <p:cNvPr id="4" name="object 4"/>
          <p:cNvSpPr txBox="1"/>
          <p:nvPr/>
        </p:nvSpPr>
        <p:spPr>
          <a:xfrm>
            <a:off x="5757322" y="6463728"/>
            <a:ext cx="676910" cy="177800"/>
          </a:xfrm>
          <a:prstGeom prst="rect">
            <a:avLst/>
          </a:prstGeom>
        </p:spPr>
        <p:txBody>
          <a:bodyPr vert="horz" wrap="square" lIns="0" tIns="0" rIns="0" bIns="0" rtlCol="0">
            <a:spAutoFit/>
          </a:bodyPr>
          <a:lstStyle/>
          <a:p>
            <a:pPr marL="12700">
              <a:lnSpc>
                <a:spcPts val="1240"/>
              </a:lnSpc>
            </a:pPr>
            <a:r>
              <a:rPr lang="es-ES" sz="1200" dirty="0">
                <a:latin typeface="Calibri"/>
                <a:cs typeface="Calibri"/>
              </a:rPr>
              <a:t>dli.mn.gov</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17475">
              <a:lnSpc>
                <a:spcPts val="1240"/>
              </a:lnSpc>
            </a:pPr>
            <a:fld id="{81D60167-4931-47E6-BA6A-407CBD079E47}" type="slidenum">
              <a:rPr spc="-50" dirty="0"/>
              <a:t>9</a:t>
            </a:fld>
            <a:endParaRPr spc="-50" dirty="0"/>
          </a:p>
        </p:txBody>
      </p:sp>
      <p:sp>
        <p:nvSpPr>
          <p:cNvPr id="3" name="object 3"/>
          <p:cNvSpPr txBox="1"/>
          <p:nvPr/>
        </p:nvSpPr>
        <p:spPr>
          <a:xfrm>
            <a:off x="916938" y="1838833"/>
            <a:ext cx="11000741" cy="1377315"/>
          </a:xfrm>
          <a:prstGeom prst="rect">
            <a:avLst/>
          </a:prstGeom>
        </p:spPr>
        <p:txBody>
          <a:bodyPr vert="horz" wrap="square" lIns="0" tIns="12700" rIns="0" bIns="0" rtlCol="0">
            <a:spAutoFit/>
          </a:bodyPr>
          <a:lstStyle/>
          <a:p>
            <a:pPr marL="240029" indent="-227329">
              <a:lnSpc>
                <a:spcPct val="100000"/>
              </a:lnSpc>
              <a:spcBef>
                <a:spcPts val="100"/>
              </a:spcBef>
              <a:buFont typeface="Arial"/>
              <a:buChar char="•"/>
              <a:tabLst>
                <a:tab pos="240029" algn="l"/>
              </a:tabLst>
            </a:pPr>
            <a:r>
              <a:rPr lang="es-ES" sz="2400" dirty="0">
                <a:solidFill>
                  <a:srgbClr val="003864"/>
                </a:solidFill>
                <a:latin typeface="Calibri"/>
                <a:cs typeface="Calibri"/>
              </a:rPr>
              <a:t>Requisitos adicionales para los comités de instalaciones frigoríficas</a:t>
            </a:r>
          </a:p>
          <a:p>
            <a:pPr marL="240029" marR="1562100" indent="-227329">
              <a:lnSpc>
                <a:spcPct val="100000"/>
              </a:lnSpc>
              <a:spcBef>
                <a:spcPts val="2000"/>
              </a:spcBef>
              <a:buFont typeface="Arial"/>
              <a:buChar char="•"/>
              <a:tabLst>
                <a:tab pos="241300" algn="l"/>
              </a:tabLst>
            </a:pPr>
            <a:r>
              <a:rPr lang="es-ES" sz="2400" dirty="0">
                <a:solidFill>
                  <a:srgbClr val="003864"/>
                </a:solidFill>
                <a:latin typeface="Calibri"/>
                <a:cs typeface="Calibri"/>
              </a:rPr>
              <a:t>Consúltese las Leyes de Minnesota, </a:t>
            </a:r>
            <a:r>
              <a:rPr lang="es-ES" sz="2400" dirty="0">
                <a:latin typeface="Calibri"/>
                <a:cs typeface="Calibri"/>
              </a:rPr>
              <a:t>artículo </a:t>
            </a:r>
            <a:r>
              <a:rPr lang="es-ES" sz="2400" dirty="0">
                <a:solidFill>
                  <a:srgbClr val="003864"/>
                </a:solidFill>
                <a:latin typeface="Calibri"/>
                <a:cs typeface="Calibri"/>
              </a:rPr>
              <a:t>179.876 para ver los requisitos en </a:t>
            </a:r>
            <a:r>
              <a:rPr lang="es-ES" sz="2400" u="sng" dirty="0">
                <a:solidFill>
                  <a:srgbClr val="0562C1"/>
                </a:solidFill>
                <a:uFill>
                  <a:solidFill>
                    <a:srgbClr val="0562C1"/>
                  </a:solidFill>
                </a:uFill>
                <a:latin typeface="Calibri"/>
                <a:cs typeface="Calibri"/>
                <a:hlinkClick r:id="rId2"/>
              </a:rPr>
              <a:t>revisor.mn.gov/statutes/cite/179.876</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2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TotalTime>
  <Words>4620</Words>
  <Application>Microsoft Office PowerPoint</Application>
  <PresentationFormat>Widescreen</PresentationFormat>
  <Paragraphs>373</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Times New Roman</vt:lpstr>
      <vt:lpstr>Wingdings</vt:lpstr>
      <vt:lpstr>Office Theme</vt:lpstr>
      <vt:lpstr>Introducción: Cómo usar esta presentación</vt:lpstr>
      <vt:lpstr>PowerPoint Presentation</vt:lpstr>
      <vt:lpstr>PowerPoint Presentation</vt:lpstr>
      <vt:lpstr>Requisitos de capacitación</vt:lpstr>
      <vt:lpstr>Leyes de Minnesota, artículo 182.676, Comités de seguridad</vt:lpstr>
      <vt:lpstr>Leyes de Minnesota, artículo 182.676, Comités de seguridad, continuación</vt:lpstr>
      <vt:lpstr>Centros de distribución de almacenes: Requisitos adicionales del comité de seguridad</vt:lpstr>
      <vt:lpstr>Códigos NAICS individuales en la categoría de más del 30%</vt:lpstr>
      <vt:lpstr>Instalaciones de procesamiento de carne: Requisitos adicionales del comité</vt:lpstr>
      <vt:lpstr>Miembros del comité de seguridad</vt:lpstr>
      <vt:lpstr>Miembros del comité de seguridad, continuación</vt:lpstr>
      <vt:lpstr>Miembros del comité de seguridad, continuación</vt:lpstr>
      <vt:lpstr>Se requiere un programa de ergonomía</vt:lpstr>
      <vt:lpstr>Se requiere un programa de ergonomía, continuación</vt:lpstr>
      <vt:lpstr>Recurso del programa de ergonomía</vt:lpstr>
      <vt:lpstr>NIOSH: Elementos de los programas de ergonomía</vt:lpstr>
      <vt:lpstr>Programa de ergonomía [de esta instalación]</vt:lpstr>
      <vt:lpstr>Programa de ergonomía [de esta instalación], continuación</vt:lpstr>
      <vt:lpstr>Atención médica – códigos NAICS</vt:lpstr>
      <vt:lpstr>Reportar lesiones y otros peligros</vt:lpstr>
      <vt:lpstr>Reporte temprano de signos y síntomas de TME</vt:lpstr>
      <vt:lpstr>Reporte temprano de signos y síntomas de TME, continuación</vt:lpstr>
      <vt:lpstr>Los signos y síntomas de TME pueden incluir</vt:lpstr>
      <vt:lpstr>Los signos y síntomas de TME pueden incluir</vt:lpstr>
      <vt:lpstr>Requisitos de mantenimiento de registros de OSHA</vt:lpstr>
      <vt:lpstr>Requisito básico para el mantenimiento de registros de OSHA</vt:lpstr>
      <vt:lpstr>Mantenimiento de registros de OSHA – reporte por los empleados de lesiones y enfermedades</vt:lpstr>
      <vt:lpstr>Mantenimiento de registros de OSHA – reporte por los empleados de lesiones y enfermedades, continuación</vt:lpstr>
      <vt:lpstr>Programas de incentivos</vt:lpstr>
      <vt:lpstr>Procedimientos para reportar signos y síntomas tempranos de TME</vt:lpstr>
      <vt:lpstr>Reportar otros peligros</vt:lpstr>
      <vt:lpstr>Reportar otros peligros, continuación</vt:lpstr>
      <vt:lpstr>Reportar otros peligros, continuación</vt:lpstr>
      <vt:lpstr>Reportar otros peligros</vt:lpstr>
      <vt:lpstr>Procedimientos para reportar otros peligros</vt:lpstr>
      <vt:lpstr>Jerarquía de controles</vt:lpstr>
      <vt:lpstr>Controles de ingeniería</vt:lpstr>
      <vt:lpstr>Controles de ingeniería, continuación</vt:lpstr>
      <vt:lpstr>Controles de ingeniería para riesgos ergonómicos, existentes o por implementar</vt:lpstr>
      <vt:lpstr>Controles administrativos</vt:lpstr>
      <vt:lpstr>Controles administrativos, continuación</vt:lpstr>
      <vt:lpstr>Controles administrativos para riesgos ergonómicos, existentes o por implementar</vt:lpstr>
      <vt:lpstr>Subd. 9, se recomienda reportar</vt:lpstr>
      <vt:lpstr>Programas, políticas y prácticas que pueden afectar el reporte.</vt:lpstr>
      <vt:lpstr>Programas, políticas y prácticas que pueden afectar el reporte, continuación</vt:lpstr>
      <vt:lpstr>Programas, políticas y prácticas que pueden afectar el reporte, continuación</vt:lpstr>
      <vt:lpstr>Se recomienda reportar</vt:lpstr>
      <vt:lpstr>Frecuencia de la capacitación</vt:lpstr>
      <vt:lpstr>Enlaces a recursos</vt:lpstr>
      <vt:lpstr>Enlaces a recursos, continuación</vt:lpstr>
      <vt:lpstr>MNOSHA Workplace Safety Consultation</vt:lpstr>
      <vt:lpstr>Descargo de responsabilidad</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2023 Minnesot OSHA ergonomics employee training</dc:title>
  <dc:creator>Minnesota OSHA Workplace Safety Consultation, Minnesota Department of Labor and Industry</dc:creator>
  <cp:lastModifiedBy>April Peterson</cp:lastModifiedBy>
  <cp:revision>51</cp:revision>
  <dcterms:created xsi:type="dcterms:W3CDTF">2024-04-11T13:39:40Z</dcterms:created>
  <dcterms:modified xsi:type="dcterms:W3CDTF">2024-05-08T22:20:35Z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0x01010090DFDE64AAE0974A8908DD3553DDBF03</vt:lpwstr>
  </property>
  <property fmtid="{D5CDD505-2E9C-101B-9397-08002B2CF9AE}" pid="3" name="Created">
    <vt:filetime>2024-04-05T00:00:00Z</vt:filetime>
  </property>
  <property fmtid="{D5CDD505-2E9C-101B-9397-08002B2CF9AE}" pid="4" name="Creator">
    <vt:lpwstr>Acrobat PDFMaker 23 for PowerPoint</vt:lpwstr>
  </property>
  <property fmtid="{D5CDD505-2E9C-101B-9397-08002B2CF9AE}" pid="5" name="LastSaved">
    <vt:filetime>2024-04-11T00:00:00Z</vt:filetime>
  </property>
  <property fmtid="{D5CDD505-2E9C-101B-9397-08002B2CF9AE}" pid="6" name="Producer">
    <vt:lpwstr>Adobe PDF Library 23.8.75</vt:lpwstr>
  </property>
</Properties>
</file>