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325" r:id="rId4"/>
    <p:sldId id="328" r:id="rId5"/>
    <p:sldId id="357" r:id="rId6"/>
    <p:sldId id="379" r:id="rId7"/>
    <p:sldId id="380" r:id="rId8"/>
    <p:sldId id="381" r:id="rId9"/>
    <p:sldId id="330" r:id="rId10"/>
    <p:sldId id="372" r:id="rId11"/>
    <p:sldId id="369" r:id="rId12"/>
    <p:sldId id="335" r:id="rId13"/>
    <p:sldId id="333" r:id="rId14"/>
    <p:sldId id="348" r:id="rId15"/>
    <p:sldId id="33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4" d="100"/>
          <a:sy n="94" d="100"/>
        </p:scale>
        <p:origin x="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94BC-C7E3-4B10-86E5-EE720C28D33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4F920-2236-434A-8D0A-DE2012B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5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31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4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9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09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42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89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611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8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05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288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772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8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7293-C91F-18E2-388F-8D31E86C0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B3E10-FF6B-F203-D846-ECFE900B7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BB324-F566-0D89-D0E0-8CECCD62F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040B3-2B5D-8953-7108-A792B0E0E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388B4-30D7-6992-89CB-A2C7A94F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34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3BAA7-3EB5-56BC-F478-0B567115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53477F-33FC-AB39-2FB1-E60B58330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2E4B4-018C-C071-622E-A2B24D6F0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D7E5-4660-BAE6-7B5C-BEF573B7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50ABD-3D39-69A6-6DDE-2A91E45E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1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F581C1-0741-7FE8-91A7-51F4E4983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A74F8D-7F48-197E-3EC6-7F58BE719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787CD-FA33-4010-BD23-2527A435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56A62-FEB9-086F-3521-967051478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6D289-2D31-08DF-74A5-F65A4082D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14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83322" y="5724327"/>
            <a:ext cx="3183297" cy="92717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www.dli.mn.gov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9484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E6022-C60F-D1E0-981B-6AB9B3330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99995-7CE8-6DB1-A69A-B17A0C69F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0D2C4-C016-F85C-22A2-A1E4C8D64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CF06E-3D5B-A3DD-1E70-E60B4D62F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34241-606D-1511-3169-6B10E56F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4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2D361-D655-5504-9A71-5F8157A0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F8C57-1D0B-DEFF-14FF-800B678DE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43C02-C7E4-B2D4-0DD1-15753103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3488A-78F5-F9BC-6280-9C2C66FF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63956-7C74-03E4-D56A-643DD858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3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4865B-DC0D-451E-D96E-EFB1A7FE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03F3C-568D-D768-4B84-D74AACBBA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767A1B-0520-A474-7142-C10D99356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4D7A1-4759-F254-A94F-20E2CC21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C61F5-DDF7-0E9A-5D96-0743D437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C1FDD-ED0E-4A87-66D2-BFA8B578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2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FE000-274E-7FED-1847-FC6794B6D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16A6D-70E7-3C3A-5CFE-7C34FEBE5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EAE418-3C83-4709-E392-280156A7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34F5B-E873-553A-95DA-6CD704B80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EB4B5-5984-C440-A15C-36C351B07F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649974-B4DB-242A-FE7C-221FA28A5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E14585-DF09-947D-18C0-BBF35A019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701948-EE43-EF93-7A71-C7D7BB84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8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BAEF-4824-A280-512E-2AFB2FE02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894D4C-95D5-146C-854D-5FF8E60F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C90251-EAA2-02A6-7645-93986B72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CDC29-1FB3-74BD-1F2C-45836450C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1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E1C2E2-34D2-F547-5FD8-3AC883E0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89EEB-D131-F24B-0188-EF17AB6A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2BA5E-E2B6-BBB5-B611-3341AB17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5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793D1-0168-30A1-2F88-47EDCF2BA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D48DB-B8F9-9ED6-111B-291A62E2B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CC4B27-6A24-6C08-4DB1-4A8D7BF29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69B3C-4CD9-637A-B235-B35284F6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C15E59-8F79-80C0-D04E-ED88FD9B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2D931-CEB2-4726-DA02-4FE214246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1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336A-AD4D-4595-68BA-03290F440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C6E4F4-6EF2-CCF3-15ED-0840A4EE2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D17CB-C64B-FA86-165A-6A27A42E0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DD8E5-1FD7-A350-0264-7EAB84292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7DF16-33BE-DBB5-5523-4B1812F91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04EEA-939C-52B7-484C-FAD76594B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E077B-0509-8687-ED2E-9AC1AB1E5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DA209-229D-55DB-3B50-75DF62B93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BD12D-6411-937F-A199-B85A7028A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CF96-58AE-403A-8294-5AC83830FC5F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253BE-63B4-7AD4-2932-CF9377FC1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69CD2-8DF1-D735-C3DC-30B209705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E9F2DA0-834A-EDA6-B301-41FDA29B0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5983"/>
            <a:ext cx="9144000" cy="589281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</a:rPr>
              <a:t>Ergonomics:  Employee training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673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9A601-DD17-0EA1-1FB7-3E7852E2F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87304" cy="81343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</a:rPr>
              <a:t>Procedures </a:t>
            </a:r>
            <a:r>
              <a:rPr lang="en-US" sz="3600" dirty="0">
                <a:latin typeface="+mn-lt"/>
              </a:rPr>
              <a:t>for reporting </a:t>
            </a:r>
            <a:r>
              <a:rPr lang="en-US" sz="3600">
                <a:latin typeface="+mn-lt"/>
              </a:rPr>
              <a:t>early signs, symptoms of MSDs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5FF09-DCD9-7EC4-4C6C-DB80587E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352" y="1253330"/>
            <a:ext cx="10515600" cy="494020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[What should be </a:t>
            </a:r>
            <a:r>
              <a:rPr lang="en-US" sz="2400"/>
              <a:t>reported?]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[When should a hazard be reported?]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[How should workers make </a:t>
            </a:r>
            <a:r>
              <a:rPr lang="en-US" sz="2400"/>
              <a:t>reports?]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[How will management respond to </a:t>
            </a:r>
            <a:r>
              <a:rPr lang="en-US" sz="2400"/>
              <a:t>reports?]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[What should workers expect after making a </a:t>
            </a:r>
            <a:r>
              <a:rPr lang="en-US" sz="2400"/>
              <a:t>report?]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[How will you make sure all workers understand the reporting </a:t>
            </a:r>
            <a:r>
              <a:rPr lang="en-US" sz="2400"/>
              <a:t>process?]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[How will you make it clear no worker will face retaliation for </a:t>
            </a:r>
            <a:r>
              <a:rPr lang="en-US" sz="2400"/>
              <a:t>reporting?]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[How might you recognize workers who identify and report </a:t>
            </a:r>
            <a:r>
              <a:rPr lang="en-US" sz="2400"/>
              <a:t>hazards?]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EE66E-4E4E-DF85-82AA-781B27AF9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9A601-DD17-0EA1-1FB7-3E7852E2F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5259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</a:rPr>
              <a:t>Procedures </a:t>
            </a:r>
            <a:r>
              <a:rPr lang="en-US" sz="3600" dirty="0">
                <a:latin typeface="+mn-lt"/>
              </a:rPr>
              <a:t>for reporting other hazards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5FF09-DCD9-7EC4-4C6C-DB80587E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288" y="1150366"/>
            <a:ext cx="10515600" cy="48033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[What should be </a:t>
            </a:r>
            <a:r>
              <a:rPr lang="en-US" sz="2400"/>
              <a:t>reported?]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[When should a hazard be reported?]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[How should workers make </a:t>
            </a:r>
            <a:r>
              <a:rPr lang="en-US" sz="2400"/>
              <a:t>reports?]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[How will management respond to </a:t>
            </a:r>
            <a:r>
              <a:rPr lang="en-US" sz="2400"/>
              <a:t>reports?]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[What should workers expect after making a </a:t>
            </a:r>
            <a:r>
              <a:rPr lang="en-US" sz="2400"/>
              <a:t>report?]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[How will you make sure all workers understand the reporting </a:t>
            </a:r>
            <a:r>
              <a:rPr lang="en-US" sz="2400"/>
              <a:t>process?]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[How will you make it clear no worker will face retaliation for </a:t>
            </a:r>
            <a:r>
              <a:rPr lang="en-US" sz="2400"/>
              <a:t>reporting?]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[How might you recognize workers who identify and report </a:t>
            </a:r>
            <a:r>
              <a:rPr lang="en-US" sz="2400"/>
              <a:t>hazards?]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EE66E-4E4E-DF85-82AA-781B27AF9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39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D7F8D-A194-DE03-C2F2-DD5FA1AE0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Engineering controls for </a:t>
            </a:r>
            <a:r>
              <a:rPr lang="en-US" sz="3600">
                <a:latin typeface="+mn-lt"/>
              </a:rPr>
              <a:t>ergonomic hazards, </a:t>
            </a:r>
            <a:r>
              <a:rPr lang="en-US" sz="3600" dirty="0">
                <a:latin typeface="+mn-lt"/>
              </a:rPr>
              <a:t>in place </a:t>
            </a:r>
            <a:r>
              <a:rPr lang="en-US" sz="3600">
                <a:latin typeface="+mn-lt"/>
              </a:rPr>
              <a:t>or to </a:t>
            </a:r>
            <a:r>
              <a:rPr lang="en-US" sz="3600" dirty="0">
                <a:latin typeface="+mn-lt"/>
              </a:rPr>
              <a:t>be implemented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84F80-6BF4-6C1B-DA67-495E2275F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/>
              <a:t>[Detail </a:t>
            </a:r>
            <a:r>
              <a:rPr lang="en-US" sz="2400" dirty="0"/>
              <a:t>engineering controls for ergonomic hazards that are </a:t>
            </a:r>
            <a:r>
              <a:rPr lang="en-US" sz="2400"/>
              <a:t>in place.]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/>
              <a:t>[Detail </a:t>
            </a:r>
            <a:r>
              <a:rPr lang="en-US" sz="2400" dirty="0"/>
              <a:t>engineering controls for ergonomic hazards that will </a:t>
            </a:r>
            <a:r>
              <a:rPr lang="en-US" sz="2400"/>
              <a:t>be implemented.]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4843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1FD91-ADB5-20CE-ECB5-9A14BD68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Administrative controls for </a:t>
            </a:r>
            <a:r>
              <a:rPr lang="en-US" sz="3600">
                <a:latin typeface="+mn-lt"/>
              </a:rPr>
              <a:t>ergonomic hazards, in </a:t>
            </a:r>
            <a:r>
              <a:rPr lang="en-US" sz="3600" dirty="0">
                <a:latin typeface="+mn-lt"/>
              </a:rPr>
              <a:t>place </a:t>
            </a:r>
            <a:r>
              <a:rPr lang="en-US" sz="3600">
                <a:latin typeface="+mn-lt"/>
              </a:rPr>
              <a:t>or to </a:t>
            </a:r>
            <a:r>
              <a:rPr lang="en-US" sz="3600" dirty="0">
                <a:latin typeface="+mn-lt"/>
              </a:rPr>
              <a:t>be implemented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5D641-8680-8E42-8382-F3B241329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/>
              <a:t>[Detail </a:t>
            </a:r>
            <a:r>
              <a:rPr lang="en-US" sz="2400" dirty="0"/>
              <a:t>administrative controls for ergonomic hazards that are currently </a:t>
            </a:r>
            <a:r>
              <a:rPr lang="en-US" sz="2400"/>
              <a:t>in place.]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/>
              <a:t>[Detail </a:t>
            </a:r>
            <a:r>
              <a:rPr lang="en-US" sz="2400" dirty="0"/>
              <a:t>administrative controls for ergonomic hazards that will </a:t>
            </a:r>
            <a:r>
              <a:rPr lang="en-US" sz="2400"/>
              <a:t>be implemented.]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373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2E2A1-9E9A-7C31-3D6D-34EE056B4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57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Reporting encouraged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41A6A-8F9E-9F56-69F7-A9687D8D8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420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/>
              <a:t>[Detail </a:t>
            </a:r>
            <a:r>
              <a:rPr lang="en-US" sz="2400" dirty="0"/>
              <a:t>how reporting is encouraged at </a:t>
            </a:r>
            <a:r>
              <a:rPr lang="en-US" sz="2400"/>
              <a:t>the facility.]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8864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0F70-B092-1832-41F9-611806861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79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Training frequency 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744F9-0C5D-9BD4-489C-9D0E45901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224" y="119164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New employees will be trained prior to starting work.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386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Current employees will receive initial training and ongoing annual training in accordance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with the employer’s egonomics program.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Training will occur during the working hours and employees will be compensated for attending the training </a:t>
            </a:r>
            <a:r>
              <a:rPr lang="en-US" sz="2400"/>
              <a:t>at the employer’s </a:t>
            </a:r>
            <a:r>
              <a:rPr lang="en-US" sz="2400" dirty="0"/>
              <a:t>standard rate of pay.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All training will be in a language and </a:t>
            </a:r>
            <a:r>
              <a:rPr lang="en-US" sz="2400"/>
              <a:t>with vocabulary </a:t>
            </a:r>
            <a:r>
              <a:rPr lang="en-US" sz="2400" dirty="0"/>
              <a:t>the employee can </a:t>
            </a:r>
            <a:r>
              <a:rPr lang="en-US" sz="2400"/>
              <a:t>understand.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427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3865"/>
          </a:solidFill>
        </p:spPr>
        <p:txBody>
          <a:bodyPr/>
          <a:lstStyle/>
          <a:p>
            <a:r>
              <a:rPr lang="en-US">
                <a:latin typeface="+mn-lt"/>
              </a:rPr>
              <a:t>Ergonomics – employee training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Minnesota Statutes 182.677, subdivision 4</a:t>
            </a:r>
            <a:endParaRPr lang="en-US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Minnesota </a:t>
            </a:r>
            <a:r>
              <a:rPr lang="en-US"/>
              <a:t>OSHA Compliance | </a:t>
            </a:r>
            <a:r>
              <a:rPr lang="en-US" dirty="0"/>
              <a:t>Department of Labor and Industry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066789" y="6138332"/>
            <a:ext cx="1774418" cy="365125"/>
          </a:xfrm>
        </p:spPr>
        <p:txBody>
          <a:bodyPr/>
          <a:lstStyle/>
          <a:p>
            <a:r>
              <a:rPr lang="en-US"/>
              <a:t>dli</a:t>
            </a:r>
            <a:r>
              <a:rPr lang="en-US" dirty="0"/>
              <a:t>.mn</a:t>
            </a:r>
            <a:r>
              <a:rPr lang="en-US"/>
              <a:t>.gov</a:t>
            </a:r>
            <a:endParaRPr lang="en-US" dirty="0"/>
          </a:p>
        </p:txBody>
      </p:sp>
      <p:pic>
        <p:nvPicPr>
          <p:cNvPr id="7" name="Picture 6" descr="Logo:  Minnesota Department of Labor and Indust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83322" y="5724327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90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5A6016B-6141-39FA-80B7-2565BB00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1019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</a:rPr>
              <a:t>Employee training about ergonomics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7F1C0-FF3A-C668-FD0F-49236A5D4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98904"/>
            <a:ext cx="10928096" cy="4957443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2400">
                <a:latin typeface="+mn-lt"/>
              </a:rPr>
              <a:t>An employer subject to this section must train all employees on the following:</a:t>
            </a:r>
            <a:endParaRPr lang="en-US"/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/>
              <a:t>the </a:t>
            </a:r>
            <a:r>
              <a:rPr lang="en-US" dirty="0"/>
              <a:t>name of each individual on the employer’s safety committee;</a:t>
            </a:r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/>
              <a:t>facility’s ergonomics </a:t>
            </a:r>
            <a:r>
              <a:rPr lang="en-US" dirty="0"/>
              <a:t>program;</a:t>
            </a:r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the early signs and symptoms of musculoskeletal injuries and the procedures for reporting them;</a:t>
            </a:r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the procedures for reporting injuries and other hazards;</a:t>
            </a:r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any administrative or engineering controls related </a:t>
            </a:r>
            <a:r>
              <a:rPr lang="en-US"/>
              <a:t>to ergonomics </a:t>
            </a:r>
            <a:r>
              <a:rPr lang="en-US" dirty="0"/>
              <a:t>hazards that are in place or will </a:t>
            </a:r>
            <a:r>
              <a:rPr lang="en-US"/>
              <a:t>be implemented; and</a:t>
            </a:r>
            <a:endParaRPr lang="en-US" dirty="0"/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the requirements </a:t>
            </a:r>
            <a:r>
              <a:rPr lang="en-US"/>
              <a:t>of Minn. Stat. 182.677, subd. </a:t>
            </a:r>
            <a:r>
              <a:rPr lang="en-US" dirty="0"/>
              <a:t>9.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2EB6D-F375-E9E8-9336-EEA387117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dli.mn.gov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C25F0-A04E-C253-ABF7-343FA95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21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3AC48-4244-DDB8-D33C-B1E2E835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</a:rPr>
              <a:t>Safety committee members</a:t>
            </a:r>
            <a:endParaRPr lang="en-US" sz="3600" dirty="0"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0BFBA8-B367-7457-4619-A15DA7517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529"/>
            <a:ext cx="10515600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/>
              <a:t>[Name each individual on the safety committee.]</a:t>
            </a:r>
            <a:endParaRPr lang="en-US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/>
              <a:t>[</a:t>
            </a:r>
            <a:r>
              <a:rPr lang="en-US" sz="2400" dirty="0"/>
              <a:t>L</a:t>
            </a:r>
            <a:r>
              <a:rPr lang="en-US" sz="2400"/>
              <a:t>ist </a:t>
            </a:r>
            <a:r>
              <a:rPr lang="en-US" sz="2400" dirty="0"/>
              <a:t>names and job titles]</a:t>
            </a:r>
          </a:p>
        </p:txBody>
      </p:sp>
    </p:spTree>
    <p:extLst>
      <p:ext uri="{BB962C8B-B14F-4D97-AF65-F5344CB8AC3E}">
        <p14:creationId xmlns:p14="http://schemas.microsoft.com/office/powerpoint/2010/main" val="39069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DA856-33BF-FD8D-2853-54F910105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779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</a:rPr>
              <a:t>Safety committee members, continued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69DF5-5348-BA83-1959-866624107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712" y="1293241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/>
              <a:t>For </a:t>
            </a:r>
            <a:r>
              <a:rPr lang="en-US" sz="2400" b="1"/>
              <a:t>meatpacking</a:t>
            </a:r>
            <a:r>
              <a:rPr lang="en-US" sz="2400"/>
              <a:t>, add the following members: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/>
              <a:t>[a certified professional ergonomist (CPE)];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[a licensed, board-certified physician, with preference given to a physician who has specialized experience and training in occupational </a:t>
            </a:r>
            <a:r>
              <a:rPr lang="en-US" sz="2400"/>
              <a:t>medicine]; and</a:t>
            </a:r>
            <a:endParaRPr lang="en-US" sz="24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[at least three workers employed in </a:t>
            </a:r>
            <a:r>
              <a:rPr lang="en-US" sz="2400"/>
              <a:t>the employer’s </a:t>
            </a:r>
            <a:r>
              <a:rPr lang="en-US" sz="2400" dirty="0"/>
              <a:t>facility who have completed a general industry outreach course approved by the commissioner, one of whom must be an authorized employee representative if the employer is party to a collective bargaining </a:t>
            </a:r>
            <a:r>
              <a:rPr lang="en-US" sz="2400"/>
              <a:t>agreement].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3C2F1-03E2-AFCE-F67F-596FA02D2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8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711C3-9C02-5E20-593B-91BFD224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539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</a:rPr>
              <a:t>Safety committee members, continued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D18AA-2478-F3CB-C724-25F79AFC3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752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/>
              <a:t>For </a:t>
            </a:r>
            <a:r>
              <a:rPr lang="en-US" sz="2400" b="1"/>
              <a:t>health care</a:t>
            </a:r>
            <a:r>
              <a:rPr lang="en-US" sz="2400"/>
              <a:t>, add the following members: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/>
              <a:t>[list the </a:t>
            </a:r>
            <a:r>
              <a:rPr lang="en-US" sz="2400" dirty="0"/>
              <a:t>members of </a:t>
            </a:r>
            <a:r>
              <a:rPr lang="en-US" sz="2400"/>
              <a:t>the safe-patient-handling committee].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23048-A93D-5D24-7A94-4AE4FF2F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2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D5E0A-1CC9-EF03-F569-8173A0C41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[This facility’s] ergonomics program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845442A-69D8-FFC9-4393-3897499D7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96929"/>
            <a:ext cx="10195560" cy="435133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/>
              <a:t>An assessment to identify and reduce musculoskeletal disorder risk factors in the​ facility</a:t>
            </a:r>
          </a:p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/>
              <a:t>An initial and ongoing training of employees on ergonomics and its benefits, including​ the importance of reporting early symptoms of musculoskeletal disorders</a:t>
            </a:r>
          </a:p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dirty="0"/>
              <a:t>A procedure to ensure early reporting of musculoskeletal disorders to prevent or​ reduce the progression of symptoms, the development of serious injuries, and lost-time​ claims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5BEEB9-B4B5-FFD6-021A-EF1E5C646E93}"/>
              </a:ext>
            </a:extLst>
          </p:cNvPr>
          <p:cNvSpPr txBox="1"/>
          <p:nvPr/>
        </p:nvSpPr>
        <p:spPr>
          <a:xfrm>
            <a:off x="889278" y="1426863"/>
            <a:ext cx="10385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400" dirty="0"/>
              <a:t>[Detail each of the following about how the facility’s ergonomics program works.]</a:t>
            </a:r>
          </a:p>
        </p:txBody>
      </p:sp>
    </p:spTree>
    <p:extLst>
      <p:ext uri="{BB962C8B-B14F-4D97-AF65-F5344CB8AC3E}">
        <p14:creationId xmlns:p14="http://schemas.microsoft.com/office/powerpoint/2010/main" val="260185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D5E0A-1CC9-EF03-F569-8173A0C41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[This facility’s] </a:t>
            </a:r>
            <a:r>
              <a:rPr lang="en-US" sz="3600">
                <a:latin typeface="+mn-lt"/>
              </a:rPr>
              <a:t>ergonomics program, continued</a:t>
            </a:r>
            <a:endParaRPr lang="en-US" sz="3600" dirty="0">
              <a:latin typeface="+mn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78A1CD-A55A-849B-F743-78711F364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0384" y="2074419"/>
            <a:ext cx="10313418" cy="463746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 startAt="4"/>
            </a:pPr>
            <a:r>
              <a:rPr lang="en-US" sz="2400" dirty="0"/>
              <a:t>A process for employees to provide possible solutions that may be implemented to​reduce, control, or eliminate workplace musculoskeletal disorders</a:t>
            </a:r>
          </a:p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 startAt="4"/>
            </a:pPr>
            <a:r>
              <a:rPr lang="en-US" sz="2400" dirty="0"/>
              <a:t>Procedures to ensure that physical plant modifications and major construction projects​ are consistent with program goals</a:t>
            </a:r>
          </a:p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 startAt="4"/>
            </a:pPr>
            <a:r>
              <a:rPr lang="en-US" sz="2400" dirty="0"/>
              <a:t>Annual evaluations of the ergonomics program and whenever a change to the work​ process occurs</a:t>
            </a:r>
          </a:p>
          <a:p>
            <a:pPr marL="457200" indent="-457200">
              <a:lnSpc>
                <a:spcPct val="100000"/>
              </a:lnSpc>
              <a:spcAft>
                <a:spcPts val="1000"/>
              </a:spcAft>
              <a:buFont typeface="+mj-lt"/>
              <a:buAutoNum type="arabicPeriod" startAt="4"/>
            </a:pPr>
            <a:r>
              <a:rPr lang="en-US" sz="2400" dirty="0"/>
              <a:t>How to access the facility’s ergonomics program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5BEEB9-B4B5-FFD6-021A-EF1E5C646E93}"/>
              </a:ext>
            </a:extLst>
          </p:cNvPr>
          <p:cNvSpPr txBox="1"/>
          <p:nvPr/>
        </p:nvSpPr>
        <p:spPr>
          <a:xfrm>
            <a:off x="889278" y="1426863"/>
            <a:ext cx="10385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400" dirty="0"/>
              <a:t>[Detail each of the following about how the facility’s ergonomics program works.]</a:t>
            </a:r>
          </a:p>
        </p:txBody>
      </p:sp>
    </p:spTree>
    <p:extLst>
      <p:ext uri="{BB962C8B-B14F-4D97-AF65-F5344CB8AC3E}">
        <p14:creationId xmlns:p14="http://schemas.microsoft.com/office/powerpoint/2010/main" val="351756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76479-409B-068C-E96A-E46DA57D4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296" y="365125"/>
            <a:ext cx="11057128" cy="707771"/>
          </a:xfrm>
        </p:spPr>
        <p:txBody>
          <a:bodyPr>
            <a:noAutofit/>
          </a:bodyPr>
          <a:lstStyle/>
          <a:p>
            <a:r>
              <a:rPr lang="en-US" sz="3600">
                <a:latin typeface="+mn-lt"/>
              </a:rPr>
              <a:t>Signs, symptoms </a:t>
            </a:r>
            <a:r>
              <a:rPr lang="en-US" sz="3600" dirty="0">
                <a:latin typeface="+mn-lt"/>
              </a:rPr>
              <a:t>of musculoskeletal injuries may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184CE-A81C-671D-29FC-17C7BDB38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207896"/>
            <a:ext cx="5181600" cy="49165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Fatigue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Soreness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Aches </a:t>
            </a:r>
            <a:r>
              <a:rPr lang="en-US" sz="2600"/>
              <a:t>and pain </a:t>
            </a:r>
            <a:r>
              <a:rPr lang="en-US" sz="2600" dirty="0"/>
              <a:t>(aching or sharp)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Weakness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Discomfort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Tenderness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Burning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Tingling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7EA32F-86C5-A1FD-C4FB-C64806F60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207896"/>
            <a:ext cx="5181600" cy="48799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Numbness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Stiffness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Swelling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Loss of coordination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/>
              <a:t>Body parts “falling </a:t>
            </a:r>
            <a:r>
              <a:rPr lang="en-US" sz="2600" dirty="0"/>
              <a:t>asleep”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Loss of strength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Loss of joint movement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2600" dirty="0"/>
              <a:t>Trouble sleeping due to pain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8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819</Words>
  <Application>Microsoft Office PowerPoint</Application>
  <PresentationFormat>Widescreen</PresentationFormat>
  <Paragraphs>101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Ergonomics:  Employee training</vt:lpstr>
      <vt:lpstr>Ergonomics – employee training Minnesota Statutes 182.677, subdivision 4</vt:lpstr>
      <vt:lpstr>Employee training about ergonomics</vt:lpstr>
      <vt:lpstr>Safety committee members</vt:lpstr>
      <vt:lpstr>Safety committee members, continued</vt:lpstr>
      <vt:lpstr>Safety committee members, continued</vt:lpstr>
      <vt:lpstr>[This facility’s] ergonomics program</vt:lpstr>
      <vt:lpstr>[This facility’s] ergonomics program, continued</vt:lpstr>
      <vt:lpstr>Signs, symptoms of musculoskeletal injuries may include</vt:lpstr>
      <vt:lpstr>Procedures for reporting early signs, symptoms of MSDs</vt:lpstr>
      <vt:lpstr>Procedures for reporting other hazards</vt:lpstr>
      <vt:lpstr>Engineering controls for ergonomic hazards, in place or to be implemented</vt:lpstr>
      <vt:lpstr>Administrative controls for ergonomic hazards, in place or to be implemented</vt:lpstr>
      <vt:lpstr>Reporting encouraged</vt:lpstr>
      <vt:lpstr>Training frequency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Template:  Ergonomics -- employee training</dc:title>
  <dc:creator>Minnesota OSHA Workplace Safety Consultation, Minnesota Department of Labor and Industry</dc:creator>
  <cp:lastModifiedBy>OBrien, Jenny (DLI)</cp:lastModifiedBy>
  <cp:revision>6</cp:revision>
  <dcterms:created xsi:type="dcterms:W3CDTF">2023-07-17T19:24:11Z</dcterms:created>
  <dcterms:modified xsi:type="dcterms:W3CDTF">2023-11-16T21:00:04Z</dcterms:modified>
</cp:coreProperties>
</file>