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325" r:id="rId4"/>
    <p:sldId id="328" r:id="rId5"/>
    <p:sldId id="357" r:id="rId6"/>
    <p:sldId id="379" r:id="rId7"/>
    <p:sldId id="380" r:id="rId8"/>
    <p:sldId id="381" r:id="rId9"/>
    <p:sldId id="330" r:id="rId10"/>
    <p:sldId id="285" r:id="rId11"/>
    <p:sldId id="289" r:id="rId12"/>
    <p:sldId id="293" r:id="rId13"/>
    <p:sldId id="296" r:id="rId14"/>
    <p:sldId id="301" r:id="rId15"/>
    <p:sldId id="33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94BC-C7E3-4B10-86E5-EE720C28D330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4F920-2236-434A-8D0A-DE2012B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8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1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0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7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4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293-C91F-18E2-388F-8D31E86C0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B3E10-FF6B-F203-D846-ECFE900B7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324-F566-0D89-D0E0-8CECCD6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40B3-2B5D-8953-7108-A792B0E0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88B4-30D7-6992-89CB-A2C7A94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BAA7-3EB5-56BC-F478-0B567115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3477F-33FC-AB39-2FB1-E60B58330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E4B4-018C-C071-622E-A2B24D6F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7E5-4660-BAE6-7B5C-BEF573B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0ABD-3D39-69A6-6DDE-2A91E45E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1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581C1-0741-7FE8-91A7-51F4E4983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74F8D-7F48-197E-3EC6-7F58BE71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87CD-FA33-4010-BD23-2527A435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6A62-FEB9-086F-3521-96705147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6D289-2D31-08DF-74A5-F65A4082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www.dli.mn.gov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9484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87DF119-1B4D-419F-8CE8-80DB1A2E2C7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14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6022-C60F-D1E0-981B-6AB9B333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9995-7CE8-6DB1-A69A-B17A0C69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D2C4-C016-F85C-22A2-A1E4C8D6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CF06E-3D5B-A3DD-1E70-E60B4D62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34241-606D-1511-3169-6B10E56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D361-D655-5504-9A71-5F8157A0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F8C57-1D0B-DEFF-14FF-800B678D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3C02-C7E4-B2D4-0DD1-15753103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488A-78F5-F9BC-6280-9C2C66FF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3956-7C74-03E4-D56A-643DD85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865B-DC0D-451E-D96E-EFB1A7FE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3F3C-568D-D768-4B84-D74AACBBA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67A1B-0520-A474-7142-C10D99356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4D7A1-4759-F254-A94F-20E2CC21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61F5-DDF7-0E9A-5D96-0743D437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C1FDD-ED0E-4A87-66D2-BFA8B578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2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E000-274E-7FED-1847-FC6794B6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16A6D-70E7-3C3A-5CFE-7C34FEBE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E418-3C83-4709-E392-280156A7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34F5B-E873-553A-95DA-6CD704B80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EB4B5-5984-C440-A15C-36C351B07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49974-B4DB-242A-FE7C-221FA28A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14585-DF09-947D-18C0-BBF35A01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01948-EE43-EF93-7A71-C7D7BB84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BAEF-4824-A280-512E-2AFB2FE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4D4C-95D5-146C-854D-5FF8E60F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90251-EAA2-02A6-7645-93986B72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DC29-1FB3-74BD-1F2C-45836450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1C2E2-34D2-F547-5FD8-3AC883E0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89EEB-D131-F24B-0188-EF17AB6A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2BA5E-E2B6-BBB5-B611-3341AB17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93D1-0168-30A1-2F88-47EDCF2B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48DB-B8F9-9ED6-111B-291A62E2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C4B27-6A24-6C08-4DB1-4A8D7BF2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69B3C-4CD9-637A-B235-B35284F6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5E59-8F79-80C0-D04E-ED88FD9B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2D931-CEB2-4726-DA02-4FE21424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336A-AD4D-4595-68BA-03290F44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6E4F4-6EF2-CCF3-15ED-0840A4EE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D17CB-C64B-FA86-165A-6A27A42E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DD8E5-1FD7-A350-0264-7EAB842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DF16-33BE-DBB5-5523-4B1812F9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04EEA-939C-52B7-484C-FAD76594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E077B-0509-8687-ED2E-9AC1AB1E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DA209-229D-55DB-3B50-75DF62B9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D12D-6411-937F-A199-B85A7028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53BE-63B4-7AD4-2932-CF9377FC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9CD2-8DF1-D735-C3DC-30B209705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9F2DA0-834A-EDA6-B301-41FDA29B0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5983"/>
            <a:ext cx="9821662" cy="589281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latin typeface="+mn-lt"/>
              </a:rPr>
            </a:br>
            <a:r>
              <a:rPr lang="en-US" sz="3600" spc="-12" dirty="0" err="1">
                <a:latin typeface="Calibri"/>
              </a:rPr>
              <a:t>Q</a:t>
            </a:r>
            <a:r>
              <a:rPr lang="en-US" sz="3600" b="0" strike="noStrike" spc="-12" dirty="0" err="1">
                <a:latin typeface="Calibri"/>
              </a:rPr>
              <a:t>hia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txog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kom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thiab</a:t>
            </a:r>
            <a:r>
              <a:rPr lang="en-US" sz="3600" b="0" strike="noStrike" spc="-12" dirty="0">
                <a:latin typeface="Calibri"/>
              </a:rPr>
              <a:t> zoo rau cov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(</a:t>
            </a:r>
            <a:r>
              <a:rPr lang="en-US" sz="3600" dirty="0">
                <a:latin typeface="+mn-lt"/>
              </a:rPr>
              <a:t>Ergonomics)</a:t>
            </a:r>
            <a:r>
              <a:rPr lang="en-US" sz="3600" spc="-1" dirty="0">
                <a:latin typeface="Calibri"/>
                <a:ea typeface="Microsoft YaHei"/>
              </a:rPr>
              <a:t>:</a:t>
            </a:r>
            <a:r>
              <a:rPr lang="en-US" sz="3600" b="0" strike="noStrike" spc="-60" dirty="0">
                <a:latin typeface="Calibri"/>
                <a:ea typeface="Microsoft YaHei"/>
              </a:rPr>
              <a:t> cob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qhia</a:t>
            </a:r>
            <a:r>
              <a:rPr lang="en-US" sz="3600" b="0" strike="noStrike" spc="-60" dirty="0">
                <a:latin typeface="Calibri"/>
                <a:ea typeface="Microsoft YaHei"/>
              </a:rPr>
              <a:t> cov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neeg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ua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hauj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latin typeface="Calibri"/>
                <a:ea typeface="Microsoft YaHei"/>
              </a:rPr>
              <a:t>.</a:t>
            </a:r>
            <a:br>
              <a:rPr lang="en-US" sz="3600" b="0" strike="noStrike" spc="-1" dirty="0">
                <a:solidFill>
                  <a:srgbClr val="000000"/>
                </a:solidFill>
                <a:latin typeface="Arial"/>
              </a:rPr>
            </a:b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73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23213" y="-423893"/>
            <a:ext cx="12191040" cy="1573200"/>
          </a:xfrm>
          <a:prstGeom prst="rect">
            <a:avLst/>
          </a:prstGeom>
          <a:noFill/>
          <a:ln w="0">
            <a:noFill/>
          </a:ln>
        </p:spPr>
        <p:txBody>
          <a:bodyPr lIns="0" tIns="42948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txheej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txeem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cov yam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ntxwv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mob MSD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thaum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tseem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ntxov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" name="object 3"/>
          <p:cNvSpPr/>
          <p:nvPr/>
        </p:nvSpPr>
        <p:spPr>
          <a:xfrm>
            <a:off x="610639" y="1205433"/>
            <a:ext cx="10970721" cy="51936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dabtsi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nai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tswj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yauv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txhua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nkag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qhov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txheej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txheem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tseeb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tsis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tug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ntsib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zaub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ntsuab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thiaj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4"/>
          <p:cNvSpPr/>
          <p:nvPr/>
        </p:nvSpPr>
        <p:spPr>
          <a:xfrm>
            <a:off x="11092680" y="6425640"/>
            <a:ext cx="17928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888888"/>
                </a:solidFill>
                <a:latin typeface="Calibri"/>
              </a:rPr>
              <a:t>30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83727" y="-186546"/>
            <a:ext cx="11236638" cy="1583280"/>
          </a:xfrm>
          <a:prstGeom prst="rect">
            <a:avLst/>
          </a:prstGeom>
          <a:noFill/>
          <a:ln w="0">
            <a:noFill/>
          </a:ln>
        </p:spPr>
        <p:txBody>
          <a:bodyPr lIns="0" tIns="43956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txheej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txheem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7" name="object 3"/>
          <p:cNvSpPr/>
          <p:nvPr/>
        </p:nvSpPr>
        <p:spPr>
          <a:xfrm>
            <a:off x="843930" y="1044976"/>
            <a:ext cx="11116231" cy="55757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dabtsi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nai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yauv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xav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npaj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tom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txhua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nkag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siab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txheej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txheem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tseeb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tsis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ntsib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pauj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zaub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ntsuab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lawv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thiaj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hais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Calibri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object 4"/>
          <p:cNvSpPr/>
          <p:nvPr/>
        </p:nvSpPr>
        <p:spPr>
          <a:xfrm>
            <a:off x="11092680" y="6425640"/>
            <a:ext cx="17928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888888"/>
                </a:solidFill>
                <a:latin typeface="Calibri"/>
              </a:rPr>
              <a:t>35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986040" y="228600"/>
            <a:ext cx="1021464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thaiv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engineering controls rau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lawm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9" name="object 3"/>
          <p:cNvSpPr/>
          <p:nvPr/>
        </p:nvSpPr>
        <p:spPr>
          <a:xfrm>
            <a:off x="685800" y="2836800"/>
            <a:ext cx="9847080" cy="17465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engineering controls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engineering controls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914400" y="153000"/>
            <a:ext cx="1021284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3600" b="0" strike="noStrike" spc="-15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controls rau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lawm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1" name="object 3"/>
          <p:cNvSpPr/>
          <p:nvPr/>
        </p:nvSpPr>
        <p:spPr>
          <a:xfrm>
            <a:off x="750960" y="2836800"/>
            <a:ext cx="10221120" cy="17465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controls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twb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controls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916920" y="684360"/>
            <a:ext cx="9597960" cy="115632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spc="-12" dirty="0" err="1">
                <a:solidFill>
                  <a:srgbClr val="000000"/>
                </a:solidFill>
                <a:latin typeface="Calibri"/>
              </a:rPr>
              <a:t>T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xhaub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9" name="object 3"/>
          <p:cNvSpPr/>
          <p:nvPr/>
        </p:nvSpPr>
        <p:spPr>
          <a:xfrm>
            <a:off x="916920" y="1838880"/>
            <a:ext cx="6510240" cy="7513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txhaub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0F70-B092-1832-41F9-61180686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+mn-lt"/>
              </a:rPr>
              <a:t>Muaj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kev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kawm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xyaum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ib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sij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ib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zaug</a:t>
            </a:r>
            <a:r>
              <a:rPr lang="en-US" sz="3600" dirty="0">
                <a:latin typeface="+mn-lt"/>
              </a:rPr>
              <a:t>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44F9-0C5D-9BD4-489C-9D0E4590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24" y="1191641"/>
            <a:ext cx="10515600" cy="4351338"/>
          </a:xfrm>
        </p:spPr>
        <p:txBody>
          <a:bodyPr>
            <a:norm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latin typeface="Calibri"/>
              </a:rPr>
              <a:t>Cov </a:t>
            </a:r>
            <a:r>
              <a:rPr lang="en-US" sz="2400" b="0" strike="noStrike" spc="-12" dirty="0" err="1">
                <a:latin typeface="Calibri"/>
              </a:rPr>
              <a:t>neeg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yuav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tsum</a:t>
            </a:r>
            <a:r>
              <a:rPr lang="en-US" sz="2400" b="0" strike="noStrike" spc="-12" dirty="0">
                <a:latin typeface="Calibri"/>
              </a:rPr>
              <a:t> tau </a:t>
            </a:r>
            <a:r>
              <a:rPr lang="en-US" sz="2400" b="0" strike="noStrike" spc="-12" dirty="0" err="1">
                <a:latin typeface="Calibri"/>
              </a:rPr>
              <a:t>xyaum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kawm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raws</a:t>
            </a:r>
            <a:r>
              <a:rPr lang="en-US" sz="2400" b="0" strike="noStrike" spc="-12" dirty="0">
                <a:latin typeface="Calibri"/>
              </a:rPr>
              <a:t> li </a:t>
            </a:r>
            <a:r>
              <a:rPr lang="en-US" sz="2400" b="0" strike="noStrike" spc="-12" dirty="0" err="1">
                <a:latin typeface="Calibri"/>
              </a:rPr>
              <a:t>koog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ntawv</a:t>
            </a:r>
            <a:r>
              <a:rPr lang="en-US" sz="2400" b="0" strike="noStrike" spc="-12" dirty="0">
                <a:latin typeface="Calibri"/>
              </a:rPr>
              <a:t> (a)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ntej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pib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.</a:t>
            </a:r>
            <a:endParaRPr lang="en-US" sz="24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tam sim no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txais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tas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latin typeface="Calibri"/>
                <a:ea typeface="Microsoft YaHei"/>
              </a:rPr>
              <a:t> li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xyoos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zaug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raws</a:t>
            </a:r>
            <a:r>
              <a:rPr lang="en-US" sz="2400" b="0" strike="noStrike" spc="-12" dirty="0">
                <a:latin typeface="Calibri"/>
                <a:ea typeface="Microsoft YaHei"/>
              </a:rPr>
              <a:t> li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latin typeface="Calibri"/>
                <a:ea typeface="Microsoft YaHei"/>
              </a:rPr>
              <a:t>ergonomics</a:t>
            </a:r>
            <a:r>
              <a:rPr lang="en-US" sz="2400" b="0" strike="noStrike" spc="-86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latin typeface="Calibri"/>
                <a:ea typeface="Microsoft YaHei"/>
              </a:rPr>
              <a:t>program.</a:t>
            </a:r>
            <a:endParaRPr lang="en-US" sz="24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them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latin typeface="Calibri"/>
                <a:ea typeface="Microsoft YaHei"/>
              </a:rPr>
              <a:t> rau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latin typeface="Calibri"/>
                <a:ea typeface="Microsoft YaHei"/>
              </a:rPr>
              <a:t> them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xuab</a:t>
            </a:r>
            <a:r>
              <a:rPr lang="en-US" sz="2400" b="0" strike="noStrike" spc="-12" dirty="0">
                <a:latin typeface="Calibri"/>
                <a:ea typeface="Microsoft YaHei"/>
              </a:rPr>
              <a:t> moo ntau li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teev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tseg</a:t>
            </a:r>
            <a:r>
              <a:rPr lang="en-US" sz="2400" b="0" strike="noStrike" spc="-12" dirty="0">
                <a:latin typeface="Calibri"/>
                <a:ea typeface="Microsoft YaHei"/>
              </a:rPr>
              <a:t>. Tag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nrho</a:t>
            </a:r>
            <a:r>
              <a:rPr lang="en-US" sz="2400" b="0" strike="noStrike" spc="-12" dirty="0"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lus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ntsiab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lus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nkag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siab</a:t>
            </a:r>
            <a:r>
              <a:rPr lang="en-US" sz="2400" b="0" strike="noStrike" spc="-12" dirty="0">
                <a:latin typeface="Calibri"/>
                <a:ea typeface="Microsoft YaHei"/>
              </a:rPr>
              <a:t> tau.</a:t>
            </a: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27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4543"/>
            <a:ext cx="12192000" cy="4418476"/>
          </a:xfrm>
          <a:solidFill>
            <a:srgbClr val="003865"/>
          </a:solidFill>
        </p:spPr>
        <p:txBody>
          <a:bodyPr>
            <a:normAutofit/>
          </a:bodyPr>
          <a:lstStyle/>
          <a:p>
            <a:r>
              <a:rPr lang="en-US" sz="3600" spc="-12" dirty="0" err="1">
                <a:latin typeface="Calibri"/>
              </a:rPr>
              <a:t>Q</a:t>
            </a:r>
            <a:r>
              <a:rPr lang="en-US" sz="3600" b="0" strike="noStrike" spc="-12" dirty="0" err="1">
                <a:latin typeface="Calibri"/>
              </a:rPr>
              <a:t>hia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txog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kom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thiab</a:t>
            </a:r>
            <a:r>
              <a:rPr lang="en-US" sz="3600" b="0" strike="noStrike" spc="-12" dirty="0">
                <a:latin typeface="Calibri"/>
              </a:rPr>
              <a:t> zoo rau cov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(</a:t>
            </a:r>
            <a:r>
              <a:rPr lang="en-US" sz="3600" dirty="0">
                <a:latin typeface="+mn-lt"/>
              </a:rPr>
              <a:t>Ergonomics)</a:t>
            </a:r>
            <a:r>
              <a:rPr lang="en-US" sz="3600" spc="-1" dirty="0">
                <a:latin typeface="Calibri"/>
                <a:ea typeface="Microsoft YaHei"/>
              </a:rPr>
              <a:t>:</a:t>
            </a:r>
            <a:r>
              <a:rPr lang="en-US" sz="3600" b="0" strike="noStrike" spc="-60" dirty="0">
                <a:latin typeface="Calibri"/>
                <a:ea typeface="Microsoft YaHei"/>
              </a:rPr>
              <a:t> cob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qhia</a:t>
            </a:r>
            <a:r>
              <a:rPr lang="en-US" sz="3600" b="0" strike="noStrike" spc="-60" dirty="0">
                <a:latin typeface="Calibri"/>
                <a:ea typeface="Microsoft YaHei"/>
              </a:rPr>
              <a:t> cov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neeg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ua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hauj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latin typeface="Calibri"/>
                <a:ea typeface="Microsoft YaHei"/>
              </a:rPr>
              <a:t>.</a:t>
            </a:r>
            <a:br>
              <a:rPr lang="en-US" sz="3600" b="0" strike="noStrike" spc="-1" dirty="0">
                <a:solidFill>
                  <a:srgbClr val="000000"/>
                </a:solidFill>
                <a:latin typeface="Arial"/>
              </a:rPr>
            </a:br>
            <a:br>
              <a:rPr lang="en-US" sz="3600" b="0" strike="noStrike" spc="-1" dirty="0">
                <a:latin typeface="Arial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Minnesota Statutes 182.677, subdivision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Minnesota </a:t>
            </a:r>
            <a:r>
              <a:rPr lang="en-US"/>
              <a:t>OSHA Compliance | </a:t>
            </a:r>
            <a:r>
              <a:rPr lang="en-US" dirty="0"/>
              <a:t>Department of Labor and Industry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066789" y="6138332"/>
            <a:ext cx="1774418" cy="365125"/>
          </a:xfrm>
        </p:spPr>
        <p:txBody>
          <a:bodyPr/>
          <a:lstStyle/>
          <a:p>
            <a:r>
              <a:rPr lang="en-US"/>
              <a:t>dli</a:t>
            </a:r>
            <a:r>
              <a:rPr lang="en-US" dirty="0"/>
              <a:t>.mn</a:t>
            </a:r>
            <a:r>
              <a:rPr lang="en-US"/>
              <a:t>.gov</a:t>
            </a:r>
            <a:endParaRPr lang="en-US" dirty="0"/>
          </a:p>
        </p:txBody>
      </p:sp>
      <p:pic>
        <p:nvPicPr>
          <p:cNvPr id="7" name="Picture 6" descr="Logo:  Minnesota Department of Labor and Indust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A6016B-6141-39FA-80B7-2565BB00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19"/>
          </a:xfrm>
        </p:spPr>
        <p:txBody>
          <a:bodyPr>
            <a:normAutofit fontScale="90000"/>
          </a:bodyPr>
          <a:lstStyle/>
          <a:p>
            <a:r>
              <a:rPr lang="en-US" sz="3600" spc="-60" dirty="0">
                <a:latin typeface="Calibri"/>
                <a:ea typeface="Microsoft YaHei"/>
              </a:rPr>
              <a:t>C</a:t>
            </a:r>
            <a:r>
              <a:rPr lang="en-US" sz="3600" b="0" strike="noStrike" spc="-60" dirty="0">
                <a:latin typeface="Calibri"/>
                <a:ea typeface="Microsoft YaHei"/>
              </a:rPr>
              <a:t>ob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qhia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kom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ua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hauj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60" dirty="0" err="1">
                <a:latin typeface="Calibri"/>
                <a:ea typeface="Microsoft YaHei"/>
              </a:rPr>
              <a:t>lwm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thiab</a:t>
            </a:r>
            <a:r>
              <a:rPr lang="en-US" sz="3600" b="0" strike="noStrike" spc="-12" dirty="0">
                <a:latin typeface="Calibri"/>
              </a:rPr>
              <a:t> zoo rau cov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(</a:t>
            </a:r>
            <a:r>
              <a:rPr lang="en-US" sz="3600" dirty="0">
                <a:latin typeface="+mn-lt"/>
              </a:rPr>
              <a:t>Ergonomics)</a:t>
            </a:r>
            <a:r>
              <a:rPr lang="en-US" sz="3600" spc="-1" dirty="0">
                <a:latin typeface="Calibri"/>
                <a:ea typeface="Microsoft YaHei"/>
              </a:rPr>
              <a:t>:</a:t>
            </a:r>
            <a:r>
              <a:rPr lang="en-US" sz="3600" b="0" strike="noStrike" spc="-60" dirty="0">
                <a:latin typeface="Calibri"/>
                <a:ea typeface="Microsoft YaHei"/>
              </a:rPr>
              <a:t>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F1C0-FF3A-C668-FD0F-49236A5D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98904"/>
            <a:ext cx="10928096" cy="4957443"/>
          </a:xfrm>
        </p:spPr>
        <p:txBody>
          <a:bodyPr>
            <a:normAutofit fontScale="92500" lnSpcReduction="20000"/>
          </a:bodyPr>
          <a:lstStyle/>
          <a:p>
            <a:pPr marL="0" indent="0" defTabSz="914400">
              <a:lnSpc>
                <a:spcPct val="100000"/>
              </a:lnSpc>
              <a:spcBef>
                <a:spcPts val="99"/>
              </a:spcBef>
              <a:buNone/>
            </a:pPr>
            <a:r>
              <a:rPr lang="en-US" sz="2400" b="0" strike="noStrike" spc="-12" dirty="0" err="1">
                <a:latin typeface="Calibri"/>
              </a:rPr>
              <a:t>Ib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lub</a:t>
            </a:r>
            <a:r>
              <a:rPr lang="en-US" sz="2400" b="0" strike="noStrike" spc="-12" dirty="0">
                <a:latin typeface="Calibri"/>
              </a:rPr>
              <a:t> chaw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muaj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feem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xyuam</a:t>
            </a:r>
            <a:r>
              <a:rPr lang="en-US" sz="2400" b="0" strike="noStrike" spc="-12" dirty="0">
                <a:latin typeface="Calibri"/>
              </a:rPr>
              <a:t> rau </a:t>
            </a:r>
            <a:r>
              <a:rPr lang="en-US" sz="2400" b="0" strike="noStrike" spc="-12" dirty="0" err="1">
                <a:latin typeface="Calibri"/>
              </a:rPr>
              <a:t>ntu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yauv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tsum</a:t>
            </a:r>
            <a:r>
              <a:rPr lang="en-US" sz="2400" b="0" strike="noStrike" spc="-12" dirty="0">
                <a:latin typeface="Calibri"/>
              </a:rPr>
              <a:t> tau </a:t>
            </a:r>
            <a:r>
              <a:rPr lang="en-US" sz="2400" b="0" strike="noStrike" spc="-12" dirty="0" err="1">
                <a:latin typeface="Calibri"/>
              </a:rPr>
              <a:t>qhia</a:t>
            </a:r>
            <a:r>
              <a:rPr lang="en-US" sz="2400" b="0" strike="noStrike" spc="-12" dirty="0">
                <a:latin typeface="Calibri"/>
              </a:rPr>
              <a:t> rau tag </a:t>
            </a:r>
            <a:r>
              <a:rPr lang="en-US" sz="2400" b="0" strike="noStrike" spc="-12" dirty="0" err="1">
                <a:latin typeface="Calibri"/>
              </a:rPr>
              <a:t>nrho</a:t>
            </a:r>
            <a:r>
              <a:rPr lang="en-US" sz="2400" b="0" strike="noStrike" spc="-12" dirty="0">
                <a:latin typeface="Calibri"/>
              </a:rPr>
              <a:t> cov </a:t>
            </a:r>
            <a:r>
              <a:rPr lang="en-US" sz="2400" b="0" strike="noStrike" spc="-12" dirty="0" err="1">
                <a:latin typeface="Calibri"/>
              </a:rPr>
              <a:t>neeg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kom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kawm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thiab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xyaum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txog</a:t>
            </a:r>
            <a:r>
              <a:rPr lang="en-US" sz="2400" b="0" strike="noStrike" spc="-12" dirty="0">
                <a:latin typeface="Calibri"/>
              </a:rPr>
              <a:t> cov </a:t>
            </a:r>
            <a:r>
              <a:rPr lang="en-US" sz="2400" b="0" strike="noStrike" spc="-12" dirty="0" err="1">
                <a:latin typeface="Calibri"/>
              </a:rPr>
              <a:t>hauv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qab</a:t>
            </a:r>
            <a:r>
              <a:rPr lang="en-US" sz="2400" b="0" strike="noStrike" spc="-12" dirty="0">
                <a:latin typeface="Calibri"/>
              </a:rPr>
              <a:t> no:</a:t>
            </a:r>
            <a:endParaRPr lang="en-US" sz="2400" b="0" strike="noStrike" spc="-1" dirty="0">
              <a:latin typeface="Arial"/>
            </a:endParaRP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</a:rPr>
              <a:t>lub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npe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ntawm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tus</a:t>
            </a:r>
            <a:r>
              <a:rPr lang="en-US" sz="2400" b="0" strike="noStrike" spc="-12" dirty="0">
                <a:latin typeface="Calibri"/>
              </a:rPr>
              <a:t>  </a:t>
            </a:r>
            <a:r>
              <a:rPr lang="en-US" sz="2400" b="0" strike="noStrike" spc="-12" dirty="0" err="1">
                <a:latin typeface="Calibri"/>
              </a:rPr>
              <a:t>neeg</a:t>
            </a:r>
            <a:r>
              <a:rPr lang="en-US" sz="2400" b="0" strike="noStrike" spc="-12" dirty="0">
                <a:latin typeface="Calibri"/>
              </a:rPr>
              <a:t> es </a:t>
            </a:r>
            <a:r>
              <a:rPr lang="en-US" sz="2400" b="0" strike="noStrike" spc="-12" dirty="0" err="1">
                <a:latin typeface="Calibri"/>
              </a:rPr>
              <a:t>nyob</a:t>
            </a:r>
            <a:r>
              <a:rPr lang="en-US" sz="2400" b="0" strike="noStrike" spc="-12" dirty="0">
                <a:latin typeface="Calibri"/>
              </a:rPr>
              <a:t> rau </a:t>
            </a:r>
            <a:r>
              <a:rPr lang="en-US" sz="2400" b="0" strike="noStrike" spc="-12" dirty="0" err="1">
                <a:latin typeface="Calibri"/>
              </a:rPr>
              <a:t>pawg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neeg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saib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kev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ruaj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ntseg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lub</a:t>
            </a:r>
            <a:r>
              <a:rPr lang="en-US" sz="2400" b="0" strike="noStrike" spc="-12" dirty="0">
                <a:latin typeface="Calibri"/>
              </a:rPr>
              <a:t> chaw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;</a:t>
            </a: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</a:rPr>
              <a:t>lub</a:t>
            </a:r>
            <a:r>
              <a:rPr lang="en-US" sz="2400" b="0" strike="noStrike" spc="-12" dirty="0">
                <a:latin typeface="Calibri"/>
              </a:rPr>
              <a:t> chaw </a:t>
            </a: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qhoos</a:t>
            </a:r>
            <a:r>
              <a:rPr lang="en-US" sz="2400" b="0" strike="noStrike" spc="-12" dirty="0">
                <a:latin typeface="Calibri"/>
              </a:rPr>
              <a:t> kas </a:t>
            </a:r>
            <a:r>
              <a:rPr lang="en-US" sz="2400" b="0" strike="noStrike" spc="-12" dirty="0" err="1">
                <a:latin typeface="Calibri"/>
              </a:rPr>
              <a:t>qhia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txog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chaw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kom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haum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thiab</a:t>
            </a:r>
            <a:r>
              <a:rPr lang="en-US" sz="2400" b="0" strike="noStrike" spc="-12" dirty="0">
                <a:latin typeface="Calibri"/>
              </a:rPr>
              <a:t> zoo rau </a:t>
            </a:r>
            <a:r>
              <a:rPr lang="en-US" sz="2400" b="0" strike="noStrike" spc="-12" dirty="0" err="1">
                <a:latin typeface="Calibri"/>
              </a:rPr>
              <a:t>lawv</a:t>
            </a:r>
            <a:r>
              <a:rPr lang="en-US" sz="2400" b="0" strike="noStrike" spc="-12" dirty="0">
                <a:latin typeface="Calibri"/>
              </a:rPr>
              <a:t> (</a:t>
            </a:r>
            <a:r>
              <a:rPr lang="en-US" sz="2400" b="0" strike="noStrike" spc="-1" dirty="0">
                <a:latin typeface="Calibri"/>
              </a:rPr>
              <a:t>ergonomics</a:t>
            </a:r>
            <a:r>
              <a:rPr lang="en-US" sz="2400" b="0" strike="noStrike" spc="-80" dirty="0">
                <a:latin typeface="Calibri"/>
              </a:rPr>
              <a:t> </a:t>
            </a:r>
            <a:r>
              <a:rPr lang="en-US" sz="2400" b="0" strike="noStrike" spc="-12" dirty="0">
                <a:latin typeface="Calibri"/>
              </a:rPr>
              <a:t>program);</a:t>
            </a: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yam </a:t>
            </a:r>
            <a:r>
              <a:rPr lang="en-US" sz="2400" b="0" strike="noStrike" spc="-12" dirty="0" err="1">
                <a:latin typeface="Calibri"/>
              </a:rPr>
              <a:t>ntxwv</a:t>
            </a:r>
            <a:r>
              <a:rPr lang="en-US" sz="2400" b="0" strike="noStrike" spc="-12" dirty="0">
                <a:latin typeface="Calibri"/>
              </a:rPr>
              <a:t> pom </a:t>
            </a:r>
            <a:r>
              <a:rPr lang="en-US" sz="2400" b="0" strike="noStrike" spc="-12" dirty="0" err="1">
                <a:latin typeface="Calibri"/>
              </a:rPr>
              <a:t>thaum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ntxov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txog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kev</a:t>
            </a:r>
            <a:r>
              <a:rPr lang="en-US" sz="2400" b="0" strike="noStrike" spc="-12" dirty="0">
                <a:latin typeface="Calibri"/>
              </a:rPr>
              <a:t> mob </a:t>
            </a:r>
            <a:r>
              <a:rPr lang="en-US" sz="2400" b="0" strike="noStrike" spc="-12" dirty="0" err="1">
                <a:latin typeface="Calibri"/>
              </a:rPr>
              <a:t>pob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qij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txha</a:t>
            </a:r>
            <a:r>
              <a:rPr lang="en-US" sz="2400" b="0" strike="noStrike" spc="-12" dirty="0">
                <a:latin typeface="Calibri"/>
              </a:rPr>
              <a:t> hu </a:t>
            </a:r>
            <a:r>
              <a:rPr lang="en-US" sz="2400" b="0" strike="noStrike" spc="-12" dirty="0" err="1">
                <a:latin typeface="Calibri"/>
              </a:rPr>
              <a:t>ua</a:t>
            </a:r>
            <a:r>
              <a:rPr lang="en-US" sz="2400" b="0" strike="noStrike" spc="-12" dirty="0">
                <a:latin typeface="Calibri"/>
              </a:rPr>
              <a:t> musculoskeletal </a:t>
            </a:r>
            <a:r>
              <a:rPr lang="en-US" sz="2400" b="0" strike="noStrike" spc="-12" dirty="0" err="1">
                <a:latin typeface="Calibri"/>
              </a:rPr>
              <a:t>thiab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txheej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txheem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qhia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txog</a:t>
            </a:r>
            <a:r>
              <a:rPr lang="en-US" sz="2400" b="0" strike="noStrike" spc="-12" dirty="0">
                <a:latin typeface="Calibri"/>
              </a:rPr>
              <a:t> cov mob </a:t>
            </a:r>
            <a:r>
              <a:rPr lang="en-US" sz="2400" b="0" strike="noStrike" spc="-12" dirty="0" err="1">
                <a:latin typeface="Calibri"/>
              </a:rPr>
              <a:t>nov</a:t>
            </a:r>
            <a:r>
              <a:rPr lang="en-US" sz="2400" b="0" strike="noStrike" spc="-12" dirty="0">
                <a:latin typeface="Calibri"/>
              </a:rPr>
              <a:t>;</a:t>
            </a:r>
            <a:endParaRPr lang="en-US" sz="2400" b="0" strike="noStrike" spc="-1" dirty="0">
              <a:latin typeface="Arial"/>
            </a:endParaRP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txheej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txheem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qhia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txog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qhov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raug</a:t>
            </a:r>
            <a:r>
              <a:rPr lang="en-US" sz="2400" b="0" strike="noStrike" spc="-12" dirty="0">
                <a:latin typeface="Calibri"/>
              </a:rPr>
              <a:t> mob </a:t>
            </a:r>
            <a:r>
              <a:rPr lang="en-US" sz="2400" b="0" strike="noStrike" spc="-12" dirty="0" err="1">
                <a:latin typeface="Calibri"/>
              </a:rPr>
              <a:t>thiab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lwm</a:t>
            </a:r>
            <a:r>
              <a:rPr lang="en-US" sz="2400" b="0" strike="noStrike" spc="-12" dirty="0">
                <a:latin typeface="Calibri"/>
              </a:rPr>
              <a:t> yam </a:t>
            </a:r>
            <a:r>
              <a:rPr lang="en-US" sz="2400" b="0" strike="noStrike" spc="-12" dirty="0" err="1">
                <a:latin typeface="Calibri"/>
              </a:rPr>
              <a:t>kev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phom</a:t>
            </a:r>
            <a:r>
              <a:rPr lang="en-US" sz="2400" b="0" strike="noStrike" spc="-12" dirty="0">
                <a:latin typeface="Calibri"/>
              </a:rPr>
              <a:t> </a:t>
            </a:r>
            <a:r>
              <a:rPr lang="en-US" sz="2400" b="0" strike="noStrike" spc="-12" dirty="0" err="1">
                <a:latin typeface="Calibri"/>
              </a:rPr>
              <a:t>sij</a:t>
            </a:r>
            <a:r>
              <a:rPr lang="en-US" sz="2400" b="0" strike="noStrike" spc="-12" dirty="0">
                <a:latin typeface="Calibri"/>
              </a:rPr>
              <a:t>;</a:t>
            </a:r>
            <a:endParaRPr lang="en-US" sz="2400" spc="-1" dirty="0">
              <a:latin typeface="Arial"/>
            </a:endParaRP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26" dirty="0" err="1">
                <a:latin typeface="Calibri"/>
              </a:rPr>
              <a:t>tej</a:t>
            </a:r>
            <a:r>
              <a:rPr lang="en-US" sz="2400" b="0" strike="noStrike" spc="-26" dirty="0">
                <a:latin typeface="Calibri"/>
              </a:rPr>
              <a:t> yam </a:t>
            </a:r>
            <a:r>
              <a:rPr lang="en-US" sz="2400" b="0" strike="noStrike" spc="-26" dirty="0" err="1">
                <a:latin typeface="Calibri"/>
              </a:rPr>
              <a:t>kev</a:t>
            </a:r>
            <a:r>
              <a:rPr lang="en-US" sz="2400" b="0" strike="noStrike" spc="-26" dirty="0">
                <a:latin typeface="Calibri"/>
              </a:rPr>
              <a:t> </a:t>
            </a:r>
            <a:r>
              <a:rPr lang="en-US" sz="2400" b="0" strike="noStrike" spc="-26" dirty="0" err="1">
                <a:latin typeface="Calibri"/>
              </a:rPr>
              <a:t>tswj</a:t>
            </a:r>
            <a:r>
              <a:rPr lang="en-US" sz="2400" b="0" strike="noStrike" spc="-26" dirty="0">
                <a:latin typeface="Calibri"/>
              </a:rPr>
              <a:t> hu </a:t>
            </a:r>
            <a:r>
              <a:rPr lang="en-US" sz="2400" b="0" strike="noStrike" spc="-26" dirty="0" err="1">
                <a:latin typeface="Calibri"/>
              </a:rPr>
              <a:t>ua</a:t>
            </a:r>
            <a:r>
              <a:rPr lang="en-US" sz="2400" b="0" strike="noStrike" spc="-26" dirty="0">
                <a:latin typeface="Calibri"/>
              </a:rPr>
              <a:t> </a:t>
            </a:r>
            <a:r>
              <a:rPr lang="en-US" sz="2400" b="0" strike="noStrike" spc="-12" dirty="0">
                <a:latin typeface="Calibri"/>
              </a:rPr>
              <a:t>administrative</a:t>
            </a:r>
            <a:r>
              <a:rPr lang="en-US" sz="2400" b="0" strike="noStrike" spc="-97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or</a:t>
            </a:r>
            <a:r>
              <a:rPr lang="en-US" sz="2400" b="0" strike="noStrike" spc="-72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engineering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ntsig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ntxog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kev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phom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sij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txog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txoj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hauj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lwm</a:t>
            </a:r>
            <a:r>
              <a:rPr lang="en-US" sz="2400" b="0" strike="noStrike" spc="-92" dirty="0">
                <a:latin typeface="Calibri"/>
              </a:rPr>
              <a:t> es </a:t>
            </a:r>
            <a:r>
              <a:rPr lang="en-US" sz="2400" b="0" strike="noStrike" spc="-92" dirty="0" err="1">
                <a:latin typeface="Calibri"/>
              </a:rPr>
              <a:t>muaj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los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yog</a:t>
            </a:r>
            <a:r>
              <a:rPr lang="en-US" sz="2400" b="0" strike="noStrike" spc="-92" dirty="0">
                <a:latin typeface="Calibri"/>
              </a:rPr>
              <a:t> tseem tab tom </a:t>
            </a:r>
            <a:r>
              <a:rPr lang="en-US" sz="2400" b="0" strike="noStrike" spc="-92" dirty="0" err="1">
                <a:latin typeface="Calibri"/>
              </a:rPr>
              <a:t>yauv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coj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los</a:t>
            </a:r>
            <a:r>
              <a:rPr lang="en-US" sz="2400" b="0" strike="noStrike" spc="-92" dirty="0">
                <a:latin typeface="Calibri"/>
              </a:rPr>
              <a:t> </a:t>
            </a:r>
            <a:r>
              <a:rPr lang="en-US" sz="2400" b="0" strike="noStrike" spc="-92" dirty="0" err="1">
                <a:latin typeface="Calibri"/>
              </a:rPr>
              <a:t>siv</a:t>
            </a:r>
            <a:r>
              <a:rPr lang="en-US" sz="2400" b="0" strike="noStrike" spc="-92" dirty="0">
                <a:latin typeface="Calibri"/>
              </a:rPr>
              <a:t>; </a:t>
            </a:r>
            <a:r>
              <a:rPr lang="en-US" sz="2400" b="0" strike="noStrike" spc="-92" dirty="0" err="1">
                <a:latin typeface="Calibri"/>
              </a:rPr>
              <a:t>thiab</a:t>
            </a:r>
            <a:endParaRPr lang="en-US" sz="2400" spc="-1" dirty="0">
              <a:latin typeface="Arial"/>
            </a:endParaRPr>
          </a:p>
          <a:p>
            <a:pPr marL="47016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AutoNum type="arabicPeriod"/>
              <a:tabLst>
                <a:tab pos="469440" algn="l"/>
              </a:tabLst>
            </a:pPr>
            <a:r>
              <a:rPr lang="en-US" sz="2400" b="0" strike="noStrike" spc="-1" dirty="0" err="1">
                <a:latin typeface="Calibri"/>
              </a:rPr>
              <a:t>qhov</a:t>
            </a:r>
            <a:r>
              <a:rPr lang="en-US" sz="2400" b="0" strike="noStrike" spc="-1" dirty="0">
                <a:latin typeface="Calibri"/>
              </a:rPr>
              <a:t> es </a:t>
            </a:r>
            <a:r>
              <a:rPr lang="en-US" sz="2400" b="0" strike="noStrike" spc="-1" dirty="0" err="1">
                <a:latin typeface="Calibri"/>
              </a:rPr>
              <a:t>yuav</a:t>
            </a:r>
            <a:r>
              <a:rPr lang="en-US" sz="2400" b="0" strike="noStrike" spc="-1" dirty="0">
                <a:latin typeface="Calibri"/>
              </a:rPr>
              <a:t> </a:t>
            </a:r>
            <a:r>
              <a:rPr lang="en-US" sz="2400" b="0" strike="noStrike" spc="-1" dirty="0" err="1">
                <a:latin typeface="Calibri"/>
              </a:rPr>
              <a:t>tsum</a:t>
            </a:r>
            <a:r>
              <a:rPr lang="en-US" sz="2400" b="0" strike="noStrike" spc="-1" dirty="0">
                <a:latin typeface="Calibri"/>
              </a:rPr>
              <a:t> </a:t>
            </a:r>
            <a:r>
              <a:rPr lang="en-US" sz="2400" b="0" strike="noStrike" spc="-1" dirty="0" err="1">
                <a:latin typeface="Calibri"/>
              </a:rPr>
              <a:t>kom</a:t>
            </a:r>
            <a:r>
              <a:rPr lang="en-US" sz="2400" b="0" strike="noStrike" spc="-1" dirty="0">
                <a:latin typeface="Calibri"/>
              </a:rPr>
              <a:t> tau </a:t>
            </a:r>
            <a:r>
              <a:rPr lang="en-US" sz="2400" b="0" strike="noStrike" spc="-1" dirty="0" err="1">
                <a:latin typeface="Calibri"/>
              </a:rPr>
              <a:t>ua</a:t>
            </a:r>
            <a:r>
              <a:rPr lang="en-US" sz="2400" b="0" strike="noStrike" spc="-1" dirty="0">
                <a:latin typeface="Calibri"/>
              </a:rPr>
              <a:t> </a:t>
            </a:r>
            <a:r>
              <a:rPr lang="en-US" sz="2400" b="0" strike="noStrike" spc="-1" dirty="0" err="1">
                <a:latin typeface="Calibri"/>
              </a:rPr>
              <a:t>raws</a:t>
            </a:r>
            <a:r>
              <a:rPr lang="en-US" sz="2400" b="0" strike="noStrike" spc="-1" dirty="0">
                <a:latin typeface="Calibri"/>
              </a:rPr>
              <a:t> li </a:t>
            </a:r>
            <a:r>
              <a:rPr lang="en-US" sz="2400" b="0" strike="noStrike" spc="-1" dirty="0" err="1">
                <a:latin typeface="Calibri"/>
              </a:rPr>
              <a:t>tsab</a:t>
            </a:r>
            <a:r>
              <a:rPr lang="en-US" sz="2400" b="0" strike="noStrike" spc="-1" dirty="0">
                <a:latin typeface="Calibri"/>
              </a:rPr>
              <a:t> </a:t>
            </a:r>
            <a:r>
              <a:rPr lang="en-US" sz="2400" b="0" strike="noStrike" spc="-1" dirty="0" err="1">
                <a:latin typeface="Calibri"/>
              </a:rPr>
              <a:t>cai</a:t>
            </a:r>
            <a:r>
              <a:rPr lang="en-US" sz="2400" b="0" strike="noStrike" spc="-55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Minn.</a:t>
            </a:r>
            <a:r>
              <a:rPr lang="en-US" sz="2400" b="0" strike="noStrike" spc="-55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Stat.</a:t>
            </a:r>
            <a:r>
              <a:rPr lang="en-US" sz="2400" b="0" strike="noStrike" spc="-80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182.677,</a:t>
            </a:r>
            <a:r>
              <a:rPr lang="en-US" sz="2400" b="0" strike="noStrike" spc="-52" dirty="0">
                <a:latin typeface="Calibri"/>
              </a:rPr>
              <a:t> </a:t>
            </a:r>
            <a:r>
              <a:rPr lang="en-US" sz="2400" b="0" strike="noStrike" spc="-1" dirty="0">
                <a:latin typeface="Calibri"/>
              </a:rPr>
              <a:t>subd.</a:t>
            </a:r>
            <a:r>
              <a:rPr lang="en-US" sz="2400" b="0" strike="noStrike" spc="-55" dirty="0">
                <a:latin typeface="Calibri"/>
              </a:rPr>
              <a:t> </a:t>
            </a:r>
            <a:r>
              <a:rPr lang="en-US" sz="2400" b="0" strike="noStrike" spc="-26" dirty="0">
                <a:latin typeface="Calibri"/>
              </a:rPr>
              <a:t>9.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EB6D-F375-E9E8-9336-EEA387117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dli.mn.gov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25F0-A04E-C253-ABF7-343FA95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AC48-4244-DDB8-D33C-B1E2E835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en-US" sz="3600" b="0" strike="noStrike" spc="-12" dirty="0">
                <a:latin typeface="Calibri"/>
              </a:rPr>
              <a:t>Cov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nyob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spc="-12" dirty="0" err="1">
                <a:latin typeface="Calibri"/>
              </a:rPr>
              <a:t>p</a:t>
            </a:r>
            <a:r>
              <a:rPr lang="en-US" sz="3600" b="0" strike="noStrike" spc="-12" dirty="0" err="1">
                <a:latin typeface="Calibri"/>
              </a:rPr>
              <a:t>awg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saib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kev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ruaj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ntseg</a:t>
            </a:r>
            <a:endParaRPr lang="en-US" sz="36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BFBA8-B367-7457-4619-A15DA751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29"/>
            <a:ext cx="10515600" cy="4351338"/>
          </a:xfrm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99"/>
              </a:spcBef>
              <a:buNone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npe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nyob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npe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9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A856-33BF-FD8D-2853-54F91010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779"/>
          </a:xfrm>
        </p:spPr>
        <p:txBody>
          <a:bodyPr>
            <a:normAutofit fontScale="90000"/>
          </a:bodyPr>
          <a:lstStyle/>
          <a:p>
            <a:r>
              <a:rPr lang="en-US" sz="3600" spc="-12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ov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nyob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9DF5-5348-BA83-1959-86662410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712" y="129324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024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ntim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nqaij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52956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5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(CPE).]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884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53028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tso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mob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26" dirty="0">
                <a:solidFill>
                  <a:srgbClr val="000000"/>
                </a:solidFill>
                <a:latin typeface="Calibri"/>
              </a:rPr>
              <a:t>board-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certified,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xum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kho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mob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tshwj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xeeb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tshuaj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noj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peb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es tau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hoob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general</a:t>
            </a:r>
            <a:r>
              <a:rPr lang="en-US" sz="2400" b="0" strike="noStrike" spc="-7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industry</a:t>
            </a:r>
            <a:r>
              <a:rPr lang="en-US" sz="2400" b="0" strike="noStrike" spc="-5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outreach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pom zoo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commissioner,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ntawd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mas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cai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nws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sawv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pom zoo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 collective</a:t>
            </a:r>
            <a:r>
              <a:rPr lang="en-US" sz="2400" b="0" strike="noStrike" spc="-106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bargaining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agreement.]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C2F1-03E2-AFCE-F67F-596FA02D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11C3-9C02-5E20-593B-91BFD22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>
            <a:noAutofit/>
          </a:bodyPr>
          <a:lstStyle/>
          <a:p>
            <a:r>
              <a:rPr lang="en-US" sz="3600" spc="-12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ov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nyob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18AA-2478-F3CB-C724-25F79AFC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338"/>
            <a:ext cx="10515600" cy="4351338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100000"/>
              </a:lnSpc>
              <a:spcBef>
                <a:spcPts val="99"/>
              </a:spcBef>
              <a:buNone/>
            </a:pP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[Rau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mob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mob.]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3048-A93D-5D24-7A94-4AE4FF2F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86" y="267313"/>
            <a:ext cx="11160852" cy="875846"/>
          </a:xfrm>
        </p:spPr>
        <p:txBody>
          <a:bodyPr>
            <a:noAutofit/>
          </a:bodyPr>
          <a:lstStyle/>
          <a:p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8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8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8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8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8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8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2" dirty="0" err="1">
                <a:solidFill>
                  <a:srgbClr val="000000"/>
                </a:solidFill>
                <a:latin typeface="Calibri"/>
              </a:rPr>
              <a:t>nov</a:t>
            </a:r>
            <a:r>
              <a:rPr lang="en-US" sz="2800" b="0" strike="noStrike" spc="-12" dirty="0">
                <a:solidFill>
                  <a:srgbClr val="000000"/>
                </a:solidFill>
                <a:latin typeface="Calibri"/>
              </a:rPr>
              <a:t>]</a:t>
            </a:r>
            <a:r>
              <a:rPr lang="en-US" sz="2800" b="0" strike="noStrike" spc="-114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spc="-12" dirty="0" err="1">
                <a:latin typeface="Calibri"/>
              </a:rPr>
              <a:t>Q</a:t>
            </a:r>
            <a:r>
              <a:rPr lang="en-US" sz="2800" b="0" strike="noStrike" spc="-12" dirty="0" err="1">
                <a:latin typeface="Calibri"/>
              </a:rPr>
              <a:t>hov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qhoos</a:t>
            </a:r>
            <a:r>
              <a:rPr lang="en-US" sz="2800" b="0" strike="noStrike" spc="-12" dirty="0">
                <a:latin typeface="Calibri"/>
              </a:rPr>
              <a:t> kas </a:t>
            </a:r>
            <a:r>
              <a:rPr lang="en-US" sz="2800" b="0" strike="noStrike" spc="-12" dirty="0" err="1">
                <a:latin typeface="Calibri"/>
              </a:rPr>
              <a:t>qhia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txog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qhov</a:t>
            </a:r>
            <a:r>
              <a:rPr lang="en-US" sz="2800" b="0" strike="noStrike" spc="-12" dirty="0">
                <a:latin typeface="Calibri"/>
              </a:rPr>
              <a:t> chaw </a:t>
            </a:r>
            <a:r>
              <a:rPr lang="en-US" sz="2800" b="0" strike="noStrike" spc="-12" dirty="0" err="1">
                <a:latin typeface="Calibri"/>
              </a:rPr>
              <a:t>ua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ua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lwm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kom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thiab</a:t>
            </a:r>
            <a:r>
              <a:rPr lang="en-US" sz="2800" b="0" strike="noStrike" spc="-12" dirty="0">
                <a:latin typeface="Calibri"/>
              </a:rPr>
              <a:t> zoo rau </a:t>
            </a:r>
            <a:r>
              <a:rPr lang="en-US" sz="2800" b="0" strike="noStrike" spc="-12" dirty="0" err="1">
                <a:latin typeface="Calibri"/>
              </a:rPr>
              <a:t>lawv</a:t>
            </a:r>
            <a:r>
              <a:rPr lang="en-US" sz="2800" b="0" strike="noStrike" spc="-12" dirty="0">
                <a:latin typeface="Calibri"/>
              </a:rPr>
              <a:t> (</a:t>
            </a:r>
            <a:r>
              <a:rPr lang="en-US" sz="2800" b="0" strike="noStrike" spc="-1" dirty="0">
                <a:latin typeface="Calibri"/>
              </a:rPr>
              <a:t>ergonomics</a:t>
            </a:r>
            <a:r>
              <a:rPr lang="en-US" sz="2800" b="0" strike="noStrike" spc="-80" dirty="0">
                <a:latin typeface="Calibri"/>
              </a:rPr>
              <a:t> </a:t>
            </a:r>
            <a:r>
              <a:rPr lang="en-US" sz="2800" b="0" strike="noStrike" spc="-12" dirty="0">
                <a:latin typeface="Calibri"/>
              </a:rPr>
              <a:t>program)</a:t>
            </a:r>
            <a:endParaRPr lang="en-US" sz="2800" dirty="0"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45442A-69D8-FFC9-4393-3897499D7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505" y="2096929"/>
            <a:ext cx="10656255" cy="4351338"/>
          </a:xfrm>
        </p:spPr>
        <p:txBody>
          <a:bodyPr>
            <a:noAutofit/>
          </a:bodyPr>
          <a:lstStyle/>
          <a:p>
            <a:pPr marL="469440" indent="-456480" defTabSz="914400">
              <a:lnSpc>
                <a:spcPct val="100000"/>
              </a:lnSpc>
              <a:spcBef>
                <a:spcPts val="2395"/>
              </a:spcBef>
              <a:buClr>
                <a:srgbClr val="000000"/>
              </a:buClr>
              <a:buFont typeface="OpenSymbol"/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ntsuam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xyuas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muaj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80" dirty="0">
                <a:latin typeface="Calibri"/>
                <a:ea typeface="Microsoft YaHei"/>
              </a:rPr>
              <a:t> mob rau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latin typeface="Calibri"/>
                <a:ea typeface="Microsoft YaHei"/>
              </a:rPr>
              <a:t>) 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hauv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lub</a:t>
            </a:r>
            <a:r>
              <a:rPr lang="en-US" sz="2400" b="0" strike="noStrike" spc="-80" dirty="0">
                <a:latin typeface="Calibri"/>
                <a:ea typeface="Microsoft YaHei"/>
              </a:rPr>
              <a:t> chaw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80" dirty="0">
                <a:latin typeface="Calibri"/>
                <a:ea typeface="Microsoft YaHei"/>
              </a:rPr>
              <a:t>.</a:t>
            </a:r>
            <a:endParaRPr lang="en-US" sz="2400" b="0" strike="noStrike" spc="-1" dirty="0">
              <a:latin typeface="Arial"/>
            </a:endParaRPr>
          </a:p>
          <a:p>
            <a:pPr marL="469440" indent="-45720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OpenSymbol"/>
              <a:buAutoNum type="arabicPeriod" startAt="2"/>
              <a:tabLst>
                <a:tab pos="469440" algn="l"/>
              </a:tabLst>
            </a:pPr>
            <a:r>
              <a:rPr lang="en-US" sz="2400" b="0" strike="noStrike" spc="-12" dirty="0" err="1">
                <a:latin typeface="Calibri"/>
                <a:ea typeface="Microsoft YaHei"/>
              </a:rPr>
              <a:t>Pib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ntu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zus</a:t>
            </a:r>
            <a:r>
              <a:rPr lang="en-US" sz="2400" b="0" strike="noStrike" spc="-12" dirty="0">
                <a:latin typeface="Calibri"/>
                <a:ea typeface="Microsoft YaHei"/>
              </a:rPr>
              <a:t> rau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latin typeface="Calibri"/>
                <a:ea typeface="Microsoft YaHei"/>
              </a:rPr>
              <a:t> ergonomic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nws</a:t>
            </a:r>
            <a:r>
              <a:rPr lang="en-US" sz="2400" b="0" strike="noStrike" spc="-12" dirty="0"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txiaj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ntsim</a:t>
            </a:r>
            <a:r>
              <a:rPr lang="en-US" sz="2400" b="0" strike="noStrike" spc="-12" dirty="0">
                <a:latin typeface="Calibri"/>
                <a:ea typeface="Microsoft YaHei"/>
              </a:rPr>
              <a:t>,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suav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nrog</a:t>
            </a:r>
            <a:r>
              <a:rPr lang="en-US" sz="2400" b="0" strike="noStrike" spc="-12" dirty="0"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latin typeface="Calibri"/>
                <a:ea typeface="Microsoft YaHei"/>
              </a:rPr>
              <a:t> tseem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ceeb</a:t>
            </a:r>
            <a:r>
              <a:rPr lang="en-US" sz="2400" b="0" strike="noStrike" spc="-12" dirty="0"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latin typeface="Calibri"/>
                <a:ea typeface="Microsoft YaHei"/>
              </a:rPr>
              <a:t>)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thaum</a:t>
            </a:r>
            <a:r>
              <a:rPr lang="en-US" sz="2400" b="0" strike="noStrike" spc="-80" dirty="0">
                <a:latin typeface="Calibri"/>
                <a:ea typeface="Microsoft YaHei"/>
              </a:rPr>
              <a:t> tseem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ntxov</a:t>
            </a:r>
            <a:r>
              <a:rPr lang="en-US" sz="2400" b="0" strike="noStrike" spc="-80" dirty="0">
                <a:latin typeface="Calibri"/>
                <a:ea typeface="Microsoft YaHei"/>
              </a:rPr>
              <a:t>;</a:t>
            </a:r>
            <a:endParaRPr lang="en-US" sz="2400" b="0" strike="noStrike" spc="-1" dirty="0">
              <a:latin typeface="Arial"/>
            </a:endParaRPr>
          </a:p>
          <a:p>
            <a:pPr marL="4694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2"/>
              <a:tabLst>
                <a:tab pos="469440" algn="l"/>
              </a:tabLst>
            </a:pPr>
            <a:r>
              <a:rPr lang="en-US" sz="2400" b="0" strike="noStrike" spc="-12" dirty="0">
                <a:latin typeface="Calibri"/>
                <a:ea typeface="Microsoft YaHei"/>
              </a:rPr>
              <a:t>b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qho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txheej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txheem</a:t>
            </a:r>
            <a:r>
              <a:rPr lang="en-US" sz="2400" b="0" strike="noStrike" spc="-12" dirty="0"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tseeb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tias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latin typeface="Calibri"/>
                <a:ea typeface="Microsoft YaHei"/>
              </a:rPr>
              <a:t>ntxwm</a:t>
            </a:r>
            <a:r>
              <a:rPr lang="en-US" sz="2400" b="0" strike="noStrike" spc="-12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latin typeface="Calibri"/>
                <a:ea typeface="Microsoft YaHei"/>
              </a:rPr>
              <a:t>)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thaum</a:t>
            </a:r>
            <a:r>
              <a:rPr lang="en-US" sz="2400" b="0" strike="noStrike" spc="-80" dirty="0">
                <a:latin typeface="Calibri"/>
                <a:ea typeface="Microsoft YaHei"/>
              </a:rPr>
              <a:t> tseem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ntxov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yuav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tiv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thaiv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los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yog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txo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80" dirty="0">
                <a:latin typeface="Calibri"/>
                <a:ea typeface="Microsoft YaHei"/>
              </a:rPr>
              <a:t> yam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ntxwv</a:t>
            </a:r>
            <a:r>
              <a:rPr lang="en-US" sz="2400" b="0" strike="noStrike" spc="-80" dirty="0"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tsis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txhob</a:t>
            </a:r>
            <a:r>
              <a:rPr lang="en-US" sz="2400" b="0" strike="noStrike" spc="-80" dirty="0"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ntxiv</a:t>
            </a:r>
            <a:r>
              <a:rPr lang="en-US" sz="2400" b="0" strike="noStrike" spc="-80" dirty="0">
                <a:latin typeface="Calibri"/>
                <a:ea typeface="Microsoft YaHei"/>
              </a:rPr>
              <a:t>,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tsis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txhob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ua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qhov</a:t>
            </a:r>
            <a:r>
              <a:rPr lang="en-US" sz="2400" b="0" strike="noStrike" spc="-80" dirty="0"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ntawd</a:t>
            </a:r>
            <a:r>
              <a:rPr lang="en-US" sz="2400" b="0" strike="noStrike" spc="-80" dirty="0"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heev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tshaj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tuaj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latin typeface="Calibri"/>
                <a:ea typeface="Microsoft YaHei"/>
              </a:rPr>
              <a:t> them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nyiaj</a:t>
            </a:r>
            <a:r>
              <a:rPr lang="en-US" sz="2400" b="0" strike="noStrike" spc="-80" dirty="0">
                <a:latin typeface="Calibri"/>
                <a:ea typeface="Microsoft YaHei"/>
              </a:rPr>
              <a:t> rau cov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sij</a:t>
            </a:r>
            <a:r>
              <a:rPr lang="en-US" sz="2400" b="0" strike="noStrike" spc="-80" dirty="0"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hawm</a:t>
            </a:r>
            <a:r>
              <a:rPr lang="en-US" sz="2400" b="0" strike="noStrike" spc="-80" dirty="0">
                <a:latin typeface="Calibri"/>
                <a:ea typeface="Microsoft YaHei"/>
              </a:rPr>
              <a:t> es </a:t>
            </a:r>
            <a:r>
              <a:rPr lang="en-US" sz="2400" b="0" strike="noStrike" spc="-80" dirty="0" err="1">
                <a:latin typeface="Calibri"/>
                <a:ea typeface="Microsoft YaHei"/>
              </a:rPr>
              <a:t>muaj</a:t>
            </a:r>
            <a:r>
              <a:rPr lang="en-US" sz="2400" b="0" strike="noStrike" spc="-80" dirty="0">
                <a:latin typeface="Calibri"/>
                <a:ea typeface="Microsoft YaHei"/>
              </a:rPr>
              <a:t> mob. 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444618" y="1265932"/>
            <a:ext cx="11070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6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meej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qhoos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kas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tau li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8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94" y="146115"/>
            <a:ext cx="11208798" cy="875846"/>
          </a:xfrm>
        </p:spPr>
        <p:txBody>
          <a:bodyPr>
            <a:noAutofit/>
          </a:bodyPr>
          <a:lstStyle/>
          <a:p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32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32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32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32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32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32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rgbClr val="000000"/>
                </a:solidFill>
                <a:latin typeface="Calibri"/>
              </a:rPr>
              <a:t>nov</a:t>
            </a:r>
            <a:r>
              <a:rPr lang="en-US" sz="3200" b="0" strike="noStrike" spc="-12" dirty="0">
                <a:solidFill>
                  <a:srgbClr val="000000"/>
                </a:solidFill>
                <a:latin typeface="Calibri"/>
              </a:rPr>
              <a:t>]</a:t>
            </a:r>
            <a:r>
              <a:rPr lang="en-US" sz="3200" b="0" strike="noStrike" spc="-114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spc="-12" dirty="0" err="1">
                <a:latin typeface="Calibri"/>
              </a:rPr>
              <a:t>Q</a:t>
            </a:r>
            <a:r>
              <a:rPr lang="en-US" sz="2800" b="0" strike="noStrike" spc="-12" dirty="0" err="1">
                <a:latin typeface="Calibri"/>
              </a:rPr>
              <a:t>hov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qhoos</a:t>
            </a:r>
            <a:r>
              <a:rPr lang="en-US" sz="2800" b="0" strike="noStrike" spc="-12" dirty="0">
                <a:latin typeface="Calibri"/>
              </a:rPr>
              <a:t> kas </a:t>
            </a:r>
            <a:r>
              <a:rPr lang="en-US" sz="2800" b="0" strike="noStrike" spc="-12" dirty="0" err="1">
                <a:latin typeface="Calibri"/>
              </a:rPr>
              <a:t>qhia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txog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qhov</a:t>
            </a:r>
            <a:r>
              <a:rPr lang="en-US" sz="2800" b="0" strike="noStrike" spc="-12" dirty="0">
                <a:latin typeface="Calibri"/>
              </a:rPr>
              <a:t> chaw </a:t>
            </a:r>
            <a:r>
              <a:rPr lang="en-US" sz="2800" b="0" strike="noStrike" spc="-12" dirty="0" err="1">
                <a:latin typeface="Calibri"/>
              </a:rPr>
              <a:t>ua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lwm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kom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thiab</a:t>
            </a:r>
            <a:r>
              <a:rPr lang="en-US" sz="2800" b="0" strike="noStrike" spc="-12" dirty="0">
                <a:latin typeface="Calibri"/>
              </a:rPr>
              <a:t> zoo rau </a:t>
            </a:r>
            <a:r>
              <a:rPr lang="en-US" sz="2800" b="0" strike="noStrike" spc="-12" dirty="0" err="1">
                <a:latin typeface="Calibri"/>
              </a:rPr>
              <a:t>lawv</a:t>
            </a:r>
            <a:r>
              <a:rPr lang="en-US" sz="2800" b="0" strike="noStrike" spc="-12" dirty="0">
                <a:latin typeface="Calibri"/>
              </a:rPr>
              <a:t> (</a:t>
            </a:r>
            <a:r>
              <a:rPr lang="en-US" sz="2800" b="0" strike="noStrike" spc="-1" dirty="0">
                <a:latin typeface="Calibri"/>
              </a:rPr>
              <a:t>ergonomics</a:t>
            </a:r>
            <a:r>
              <a:rPr lang="en-US" sz="2800" b="0" strike="noStrike" spc="-80" dirty="0">
                <a:latin typeface="Calibri"/>
              </a:rPr>
              <a:t> </a:t>
            </a:r>
            <a:r>
              <a:rPr lang="en-US" sz="2800" b="0" strike="noStrike" spc="-12" dirty="0">
                <a:latin typeface="Calibri"/>
              </a:rPr>
              <a:t>program), </a:t>
            </a:r>
            <a:r>
              <a:rPr lang="en-US" sz="2800" b="0" strike="noStrike" spc="-12" dirty="0" err="1">
                <a:latin typeface="Calibri"/>
              </a:rPr>
              <a:t>ntxiv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mus</a:t>
            </a:r>
            <a:endParaRPr lang="en-US" sz="3600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78A1CD-A55A-849B-F743-78711F36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0384" y="2074419"/>
            <a:ext cx="10313418" cy="4637466"/>
          </a:xfrm>
        </p:spPr>
        <p:txBody>
          <a:bodyPr>
            <a:noAutofit/>
          </a:bodyPr>
          <a:lstStyle/>
          <a:p>
            <a:pPr marL="469800" indent="-4572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OpenSymbol"/>
              <a:buAutoNum type="arabicParenR" startAt="4"/>
              <a:tabLst>
                <a:tab pos="469800" algn="l"/>
              </a:tabLst>
            </a:pPr>
            <a:r>
              <a:rPr lang="en-US" sz="2200" spc="-12" dirty="0" err="1">
                <a:latin typeface="Calibri"/>
                <a:ea typeface="Microsoft YaHei"/>
              </a:rPr>
              <a:t>I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b</a:t>
            </a:r>
            <a:r>
              <a:rPr lang="en-US" sz="2200" b="0" strike="noStrike" spc="-12" dirty="0"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latin typeface="Calibri"/>
              </a:rPr>
              <a:t>qho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txheej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txheem</a:t>
            </a:r>
            <a:r>
              <a:rPr lang="en-US" sz="2200" b="0" strike="noStrike" spc="-12" dirty="0">
                <a:latin typeface="Calibri"/>
              </a:rPr>
              <a:t> rau cov </a:t>
            </a:r>
            <a:r>
              <a:rPr lang="en-US" sz="2200" b="0" strike="noStrike" spc="-12" dirty="0" err="1">
                <a:latin typeface="Calibri"/>
              </a:rPr>
              <a:t>neeg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ua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hauj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lwm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kom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lawv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muab</a:t>
            </a:r>
            <a:r>
              <a:rPr lang="en-US" sz="2200" b="0" strike="noStrike" spc="-12" dirty="0">
                <a:latin typeface="Calibri"/>
              </a:rPr>
              <a:t> tau cov </a:t>
            </a:r>
            <a:r>
              <a:rPr lang="en-US" sz="2200" b="0" strike="noStrike" spc="-12" dirty="0" err="1">
                <a:latin typeface="Calibri"/>
              </a:rPr>
              <a:t>hauv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kev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daws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teeb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meem</a:t>
            </a:r>
            <a:r>
              <a:rPr lang="en-US" sz="2200" b="0" strike="noStrike" spc="-12" dirty="0">
                <a:latin typeface="Calibri"/>
              </a:rPr>
              <a:t> es </a:t>
            </a:r>
            <a:r>
              <a:rPr lang="en-US" sz="2200" b="0" strike="noStrike" spc="-12" dirty="0" err="1">
                <a:latin typeface="Calibri"/>
              </a:rPr>
              <a:t>tej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zaum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kuj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siv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kom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txo</a:t>
            </a:r>
            <a:r>
              <a:rPr lang="en-US" sz="2200" b="0" strike="noStrike" spc="-12" dirty="0">
                <a:latin typeface="Calibri"/>
              </a:rPr>
              <a:t> tau, </a:t>
            </a:r>
            <a:r>
              <a:rPr lang="en-US" sz="2200" b="0" strike="noStrike" spc="-12" dirty="0" err="1">
                <a:latin typeface="Calibri"/>
              </a:rPr>
              <a:t>tswj</a:t>
            </a:r>
            <a:r>
              <a:rPr lang="en-US" sz="2200" b="0" strike="noStrike" spc="-12" dirty="0">
                <a:latin typeface="Calibri"/>
              </a:rPr>
              <a:t> tau </a:t>
            </a:r>
            <a:r>
              <a:rPr lang="en-US" sz="2200" b="0" strike="noStrike" spc="-12" dirty="0" err="1">
                <a:latin typeface="Calibri"/>
              </a:rPr>
              <a:t>los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yog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tshem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tawm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qhov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muaj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kev</a:t>
            </a:r>
            <a:r>
              <a:rPr lang="en-US" sz="2200" b="0" strike="noStrike" spc="-80" dirty="0">
                <a:latin typeface="Calibri"/>
              </a:rPr>
              <a:t> mob rau cov </a:t>
            </a:r>
            <a:r>
              <a:rPr lang="en-US" sz="2200" b="0" strike="noStrike" spc="-80" dirty="0" err="1">
                <a:latin typeface="Calibri"/>
              </a:rPr>
              <a:t>pob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qij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txha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thiab</a:t>
            </a:r>
            <a:r>
              <a:rPr lang="en-US" sz="2200" b="0" strike="noStrike" spc="-80" dirty="0">
                <a:latin typeface="Calibri"/>
              </a:rPr>
              <a:t> cov </a:t>
            </a:r>
            <a:r>
              <a:rPr lang="en-US" sz="2200" b="0" strike="noStrike" spc="-80" dirty="0" err="1">
                <a:latin typeface="Calibri"/>
              </a:rPr>
              <a:t>leeg</a:t>
            </a:r>
            <a:r>
              <a:rPr lang="en-US" sz="2200" b="0" strike="noStrike" spc="-80" dirty="0">
                <a:latin typeface="Calibri"/>
              </a:rPr>
              <a:t> (</a:t>
            </a:r>
            <a:r>
              <a:rPr lang="en-US" sz="2200" b="0" strike="noStrike" spc="-12" dirty="0">
                <a:latin typeface="Calibri"/>
              </a:rPr>
              <a:t>musculoskeletal</a:t>
            </a:r>
            <a:r>
              <a:rPr lang="en-US" sz="2200" b="0" strike="noStrike" spc="-92" dirty="0">
                <a:latin typeface="Calibri"/>
              </a:rPr>
              <a:t> </a:t>
            </a:r>
            <a:r>
              <a:rPr lang="en-US" sz="2200" b="0" strike="noStrike" spc="-12" dirty="0">
                <a:latin typeface="Calibri"/>
              </a:rPr>
              <a:t>disorders</a:t>
            </a:r>
            <a:r>
              <a:rPr lang="en-US" sz="2200" b="0" strike="noStrike" spc="-80" dirty="0">
                <a:latin typeface="Calibri"/>
              </a:rPr>
              <a:t>) </a:t>
            </a:r>
            <a:r>
              <a:rPr lang="en-US" sz="2200" b="0" strike="noStrike" spc="-80" dirty="0" err="1">
                <a:latin typeface="Calibri"/>
              </a:rPr>
              <a:t>pem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hauj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80" dirty="0" err="1">
                <a:latin typeface="Calibri"/>
              </a:rPr>
              <a:t>lwm</a:t>
            </a:r>
            <a:endParaRPr lang="en-US" sz="2200" b="0" strike="noStrike" spc="-1" dirty="0">
              <a:latin typeface="Arial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OpenSymbol"/>
              <a:buAutoNum type="arabicParenR" startAt="4"/>
              <a:tabLst>
                <a:tab pos="469440" algn="l"/>
              </a:tabLst>
            </a:pPr>
            <a:r>
              <a:rPr lang="en-US" sz="2200" b="0" strike="noStrike" spc="-26" dirty="0" err="1">
                <a:latin typeface="Calibri"/>
              </a:rPr>
              <a:t>txheej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txheem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kom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paub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tseeb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tias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qhov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txhim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kho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hauv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tej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plag</a:t>
            </a:r>
            <a:r>
              <a:rPr lang="en-US" sz="2200" b="0" strike="noStrike" spc="-26" dirty="0">
                <a:latin typeface="Calibri"/>
              </a:rPr>
              <a:t> </a:t>
            </a:r>
            <a:r>
              <a:rPr lang="en-US" sz="2200" b="0" strike="noStrike" spc="-26" dirty="0" err="1">
                <a:latin typeface="Calibri"/>
              </a:rPr>
              <a:t>tsev</a:t>
            </a:r>
            <a:r>
              <a:rPr lang="en-US" sz="2200" spc="-26" dirty="0">
                <a:latin typeface="Calibri"/>
              </a:rPr>
              <a:t>, cov chaw </a:t>
            </a:r>
            <a:r>
              <a:rPr lang="en-US" sz="2200" spc="-26" dirty="0" err="1">
                <a:latin typeface="Calibri"/>
              </a:rPr>
              <a:t>ua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hauj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lwm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thiab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kho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tej</a:t>
            </a:r>
            <a:r>
              <a:rPr lang="en-US" sz="2200" spc="-26" dirty="0">
                <a:latin typeface="Calibri"/>
              </a:rPr>
              <a:t> yam </a:t>
            </a:r>
            <a:r>
              <a:rPr lang="en-US" sz="2200" spc="-26" dirty="0" err="1">
                <a:latin typeface="Calibri"/>
              </a:rPr>
              <a:t>loj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hauv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lub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tsev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ua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hauj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lwm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yuav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tsum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kom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ua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raws</a:t>
            </a:r>
            <a:r>
              <a:rPr lang="en-US" sz="2200" spc="-26" dirty="0">
                <a:latin typeface="Calibri"/>
              </a:rPr>
              <a:t> li cov </a:t>
            </a:r>
            <a:r>
              <a:rPr lang="en-US" sz="2200" spc="-26" dirty="0" err="1">
                <a:latin typeface="Calibri"/>
              </a:rPr>
              <a:t>hom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phiaj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ntawm</a:t>
            </a:r>
            <a:r>
              <a:rPr lang="en-US" sz="2200" spc="-26" dirty="0">
                <a:latin typeface="Calibri"/>
              </a:rPr>
              <a:t> </a:t>
            </a:r>
            <a:r>
              <a:rPr lang="en-US" sz="2200" spc="-26" dirty="0" err="1">
                <a:latin typeface="Calibri"/>
              </a:rPr>
              <a:t>lub</a:t>
            </a:r>
            <a:r>
              <a:rPr lang="en-US" sz="2200" spc="-26" dirty="0">
                <a:latin typeface="Calibri"/>
              </a:rPr>
              <a:t> chaw; </a:t>
            </a:r>
            <a:r>
              <a:rPr lang="en-US" sz="2200" spc="-26" dirty="0" err="1">
                <a:latin typeface="Calibri"/>
              </a:rPr>
              <a:t>thiab</a:t>
            </a:r>
            <a:endParaRPr lang="en-US" sz="2200" b="0" strike="noStrike" spc="-1" dirty="0">
              <a:latin typeface="Arial"/>
            </a:endParaRPr>
          </a:p>
          <a:p>
            <a:pPr marL="5486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6"/>
              <a:tabLst>
                <a:tab pos="548640" algn="l"/>
              </a:tabLst>
            </a:pPr>
            <a:r>
              <a:rPr lang="en-US" sz="2200" b="0" strike="noStrike" spc="-12" dirty="0" err="1">
                <a:latin typeface="Calibri"/>
              </a:rPr>
              <a:t>ntsuam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xyuas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ib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xyoos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ib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zaug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txog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qhov</a:t>
            </a:r>
            <a:r>
              <a:rPr lang="en-US" sz="2200" b="0" strike="noStrike" spc="-12" dirty="0">
                <a:latin typeface="Calibri"/>
              </a:rPr>
              <a:t> chaw </a:t>
            </a:r>
            <a:r>
              <a:rPr lang="en-US" sz="2200" b="0" strike="noStrike" spc="-12" dirty="0" err="1">
                <a:latin typeface="Calibri"/>
              </a:rPr>
              <a:t>ua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ua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hauj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lwm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kom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haum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thiab</a:t>
            </a:r>
            <a:r>
              <a:rPr lang="en-US" sz="2200" b="0" strike="noStrike" spc="-12" dirty="0">
                <a:latin typeface="Calibri"/>
              </a:rPr>
              <a:t> zoo rau </a:t>
            </a:r>
            <a:r>
              <a:rPr lang="en-US" sz="2200" b="0" strike="noStrike" spc="-12" dirty="0" err="1">
                <a:latin typeface="Calibri"/>
              </a:rPr>
              <a:t>lawv</a:t>
            </a:r>
            <a:r>
              <a:rPr lang="en-US" sz="2200" b="0" strike="noStrike" spc="-12" dirty="0">
                <a:latin typeface="Calibri"/>
              </a:rPr>
              <a:t> (ergonomic) </a:t>
            </a:r>
            <a:r>
              <a:rPr lang="en-US" sz="2200" b="0" strike="noStrike" spc="-75" dirty="0" err="1">
                <a:latin typeface="Calibri"/>
              </a:rPr>
              <a:t>thiab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thaum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twg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muaj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ib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qho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hloov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tshwm</a:t>
            </a:r>
            <a:r>
              <a:rPr lang="en-US" sz="2200" b="0" strike="noStrike" spc="-75" dirty="0">
                <a:latin typeface="Calibri"/>
              </a:rPr>
              <a:t> sim </a:t>
            </a:r>
            <a:r>
              <a:rPr lang="en-US" sz="2200" b="0" strike="noStrike" spc="-75" dirty="0" err="1">
                <a:latin typeface="Calibri"/>
              </a:rPr>
              <a:t>nyob</a:t>
            </a:r>
            <a:r>
              <a:rPr lang="en-US" sz="2200" b="0" strike="noStrike" spc="-75" dirty="0">
                <a:latin typeface="Calibri"/>
              </a:rPr>
              <a:t> rau </a:t>
            </a:r>
            <a:r>
              <a:rPr lang="en-US" sz="2200" b="0" strike="noStrike" spc="-75" dirty="0" err="1">
                <a:latin typeface="Calibri"/>
              </a:rPr>
              <a:t>hauv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qhov</a:t>
            </a:r>
            <a:r>
              <a:rPr lang="en-US" sz="2200" b="0" strike="noStrike" spc="-75" dirty="0">
                <a:latin typeface="Calibri"/>
              </a:rPr>
              <a:t> chaw </a:t>
            </a:r>
            <a:r>
              <a:rPr lang="en-US" sz="2200" b="0" strike="noStrike" spc="-75" dirty="0" err="1">
                <a:latin typeface="Calibri"/>
              </a:rPr>
              <a:t>ua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hauj</a:t>
            </a:r>
            <a:r>
              <a:rPr lang="en-US" sz="2200" b="0" strike="noStrike" spc="-75" dirty="0">
                <a:latin typeface="Calibri"/>
              </a:rPr>
              <a:t> </a:t>
            </a:r>
            <a:r>
              <a:rPr lang="en-US" sz="2200" b="0" strike="noStrike" spc="-75" dirty="0" err="1">
                <a:latin typeface="Calibri"/>
              </a:rPr>
              <a:t>lwm</a:t>
            </a:r>
            <a:r>
              <a:rPr lang="en-US" sz="2200" b="0" strike="noStrike" spc="-75" dirty="0">
                <a:latin typeface="Calibri"/>
              </a:rPr>
              <a:t>. </a:t>
            </a:r>
          </a:p>
          <a:p>
            <a:pPr marL="5486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6"/>
              <a:tabLst>
                <a:tab pos="548640" algn="l"/>
              </a:tabLst>
            </a:pPr>
            <a:r>
              <a:rPr lang="en-US" sz="2200" b="0" strike="noStrike" spc="-12" dirty="0" err="1">
                <a:latin typeface="Calibri"/>
                <a:ea typeface="Microsoft YaHei"/>
              </a:rPr>
              <a:t>Yuav</a:t>
            </a:r>
            <a:r>
              <a:rPr lang="en-US" sz="2200" b="0" strike="noStrike" spc="-12" dirty="0"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cas</a:t>
            </a:r>
            <a:r>
              <a:rPr lang="en-US" sz="2200" b="0" strike="noStrike" spc="-12" dirty="0"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thiaj</a:t>
            </a:r>
            <a:r>
              <a:rPr lang="en-US" sz="2200" b="0" strike="noStrike" spc="-12" dirty="0">
                <a:latin typeface="Calibri"/>
                <a:ea typeface="Microsoft YaHei"/>
              </a:rPr>
              <a:t> li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nrhiav</a:t>
            </a:r>
            <a:r>
              <a:rPr lang="en-US" sz="2200" b="0" strike="noStrike" spc="-12" dirty="0">
                <a:latin typeface="Calibri"/>
                <a:ea typeface="Microsoft YaHei"/>
              </a:rPr>
              <a:t> tau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lub</a:t>
            </a:r>
            <a:r>
              <a:rPr lang="en-US" sz="2200" b="0" strike="noStrike" spc="-12" dirty="0">
                <a:latin typeface="Calibri"/>
                <a:ea typeface="Microsoft YaHei"/>
              </a:rPr>
              <a:t> chaw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qhov</a:t>
            </a:r>
            <a:r>
              <a:rPr lang="en-US" sz="2200" b="0" strike="noStrike" spc="-12" dirty="0"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latin typeface="Calibri"/>
                <a:ea typeface="Microsoft YaHei"/>
              </a:rPr>
              <a:t>qhoos</a:t>
            </a:r>
            <a:r>
              <a:rPr lang="en-US" sz="2200" b="0" strike="noStrike" spc="-12" dirty="0">
                <a:latin typeface="Calibri"/>
                <a:ea typeface="Microsoft YaHei"/>
              </a:rPr>
              <a:t> kas </a:t>
            </a:r>
            <a:r>
              <a:rPr lang="en-US" sz="2200" b="0" strike="noStrike" spc="-12" dirty="0" err="1">
                <a:latin typeface="Calibri"/>
              </a:rPr>
              <a:t>ua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hauj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lwm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kom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haum</a:t>
            </a:r>
            <a:r>
              <a:rPr lang="en-US" sz="2200" b="0" strike="noStrike" spc="-12" dirty="0">
                <a:latin typeface="Calibri"/>
              </a:rPr>
              <a:t> </a:t>
            </a:r>
            <a:r>
              <a:rPr lang="en-US" sz="2200" b="0" strike="noStrike" spc="-12" dirty="0" err="1">
                <a:latin typeface="Calibri"/>
              </a:rPr>
              <a:t>thiab</a:t>
            </a:r>
            <a:r>
              <a:rPr lang="en-US" sz="2200" b="0" strike="noStrike" spc="-12" dirty="0">
                <a:latin typeface="Calibri"/>
              </a:rPr>
              <a:t> zoo rau </a:t>
            </a:r>
            <a:r>
              <a:rPr lang="en-US" sz="2200" b="0" strike="noStrike" spc="-12" dirty="0" err="1">
                <a:latin typeface="Calibri"/>
              </a:rPr>
              <a:t>lawv</a:t>
            </a:r>
            <a:r>
              <a:rPr lang="en-US" sz="2200" b="0" strike="noStrike" spc="-12" dirty="0">
                <a:latin typeface="Calibri"/>
              </a:rPr>
              <a:t> (</a:t>
            </a:r>
            <a:r>
              <a:rPr lang="en-US" sz="2200" b="0" strike="noStrike" spc="-1" dirty="0">
                <a:latin typeface="Calibri"/>
              </a:rPr>
              <a:t>ergonomics</a:t>
            </a:r>
            <a:r>
              <a:rPr lang="en-US" sz="2200" b="0" strike="noStrike" spc="-80" dirty="0">
                <a:latin typeface="Calibri"/>
              </a:rPr>
              <a:t> </a:t>
            </a:r>
            <a:r>
              <a:rPr lang="en-US" sz="2200" b="0" strike="noStrike" spc="-12" dirty="0">
                <a:latin typeface="Calibri"/>
              </a:rPr>
              <a:t>program).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38198" y="1243422"/>
            <a:ext cx="10385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meej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qhoos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kas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ntawm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no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tau li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cas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56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6479-409B-068C-E96A-E46DA57D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" y="272846"/>
            <a:ext cx="11437699" cy="707771"/>
          </a:xfrm>
        </p:spPr>
        <p:txBody>
          <a:bodyPr>
            <a:noAutofit/>
          </a:bodyPr>
          <a:lstStyle/>
          <a:p>
            <a:r>
              <a:rPr lang="en-US" sz="3600" b="0" strike="noStrike" spc="-12" dirty="0">
                <a:latin typeface="Calibri"/>
              </a:rPr>
              <a:t>Cov yam </a:t>
            </a:r>
            <a:r>
              <a:rPr lang="en-US" sz="3600" b="0" strike="noStrike" spc="-12" dirty="0" err="1">
                <a:latin typeface="Calibri"/>
              </a:rPr>
              <a:t>ntxwv</a:t>
            </a:r>
            <a:r>
              <a:rPr lang="en-US" sz="3600" b="0" strike="noStrike" spc="-12" dirty="0">
                <a:latin typeface="Calibri"/>
              </a:rPr>
              <a:t> mob </a:t>
            </a:r>
            <a:r>
              <a:rPr lang="en-US" sz="3600" b="0" strike="noStrike" spc="-12" dirty="0" err="1">
                <a:latin typeface="Calibri"/>
              </a:rPr>
              <a:t>pob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qij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txha</a:t>
            </a:r>
            <a:r>
              <a:rPr lang="en-US" sz="3600" b="0" strike="noStrike" spc="-12" dirty="0">
                <a:latin typeface="Calibri"/>
              </a:rPr>
              <a:t> (MSD) </a:t>
            </a:r>
            <a:r>
              <a:rPr lang="en-US" sz="3600" b="0" strike="noStrike" spc="-12" dirty="0" err="1">
                <a:latin typeface="Calibri"/>
              </a:rPr>
              <a:t>tej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zaum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muaj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xws</a:t>
            </a:r>
            <a:r>
              <a:rPr lang="en-US" sz="3600" b="0" strike="noStrike" spc="-12" dirty="0">
                <a:latin typeface="Calibri"/>
              </a:rPr>
              <a:t> li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84CE-A81C-671D-29FC-17C7BDB38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07896"/>
            <a:ext cx="5181600" cy="4916551"/>
          </a:xfrm>
        </p:spPr>
        <p:txBody>
          <a:bodyPr>
            <a:normAutofit fontScale="92500" lnSpcReduction="20000"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 err="1">
                <a:latin typeface="Calibri"/>
              </a:rPr>
              <a:t>Nkees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>
                <a:latin typeface="Calibri"/>
              </a:rPr>
              <a:t>Mob </a:t>
            </a:r>
            <a:r>
              <a:rPr lang="en-US" sz="2800" b="0" strike="noStrike" spc="-12" dirty="0" err="1">
                <a:latin typeface="Calibri"/>
              </a:rPr>
              <a:t>ib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ce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>
                <a:latin typeface="Calibri"/>
              </a:rPr>
              <a:t>Mob </a:t>
            </a:r>
            <a:r>
              <a:rPr lang="en-US" sz="2800" b="0" strike="noStrike" spc="-12" dirty="0" err="1">
                <a:latin typeface="Calibri"/>
              </a:rPr>
              <a:t>thiab</a:t>
            </a:r>
            <a:r>
              <a:rPr lang="en-US" sz="2800" b="0" strike="noStrike" spc="-12" dirty="0">
                <a:latin typeface="Calibri"/>
              </a:rPr>
              <a:t> mob (mob </a:t>
            </a:r>
            <a:r>
              <a:rPr lang="en-US" sz="2800" b="0" strike="noStrike" spc="-12" dirty="0" err="1">
                <a:latin typeface="Calibri"/>
              </a:rPr>
              <a:t>los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yog</a:t>
            </a:r>
            <a:r>
              <a:rPr lang="en-US" sz="2800" b="0" strike="noStrike" spc="-12" dirty="0">
                <a:latin typeface="Calibri"/>
              </a:rPr>
              <a:t> mob </a:t>
            </a:r>
            <a:r>
              <a:rPr lang="en-US" sz="2800" b="0" strike="noStrike" spc="-12" dirty="0" err="1">
                <a:latin typeface="Calibri"/>
              </a:rPr>
              <a:t>chob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chob</a:t>
            </a:r>
            <a:r>
              <a:rPr lang="en-US" sz="2800" b="0" strike="noStrike" spc="-12" dirty="0">
                <a:latin typeface="Calibri"/>
              </a:rPr>
              <a:t>)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 err="1">
                <a:latin typeface="Calibri"/>
              </a:rPr>
              <a:t>Tsis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muaj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zog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spc="-12" dirty="0">
                <a:latin typeface="Calibri"/>
              </a:rPr>
              <a:t>M</a:t>
            </a:r>
            <a:r>
              <a:rPr lang="en-US" sz="2800" b="0" strike="noStrike" spc="-12" dirty="0">
                <a:latin typeface="Calibri"/>
              </a:rPr>
              <a:t>ob </a:t>
            </a:r>
            <a:r>
              <a:rPr lang="en-US" sz="2800" b="0" strike="noStrike" spc="-12" dirty="0" err="1">
                <a:latin typeface="Calibri"/>
              </a:rPr>
              <a:t>ua</a:t>
            </a:r>
            <a:r>
              <a:rPr lang="en-US" sz="2800" b="0" strike="noStrike" spc="-12" dirty="0">
                <a:latin typeface="Calibri"/>
              </a:rPr>
              <a:t> rau </a:t>
            </a:r>
            <a:r>
              <a:rPr lang="en-US" sz="2800" b="0" strike="noStrike" spc="-12" dirty="0" err="1">
                <a:latin typeface="Calibri"/>
              </a:rPr>
              <a:t>meem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txom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 err="1">
                <a:latin typeface="Calibri"/>
              </a:rPr>
              <a:t>Rhiab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rhiab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800" b="0" strike="noStrike" spc="-12" dirty="0">
                <a:latin typeface="Calibri"/>
              </a:rPr>
              <a:t>Mob li </a:t>
            </a:r>
            <a:r>
              <a:rPr lang="en-US" sz="2800" b="0" strike="noStrike" spc="-12" dirty="0" err="1">
                <a:latin typeface="Calibri"/>
              </a:rPr>
              <a:t>kub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kub</a:t>
            </a:r>
            <a:endParaRPr lang="en-US" sz="2800" b="0" strike="noStrike" spc="-1" dirty="0"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pc="-12" dirty="0" err="1">
                <a:latin typeface="Calibri"/>
              </a:rPr>
              <a:t>C</a:t>
            </a:r>
            <a:r>
              <a:rPr lang="en-US" sz="2800" b="0" strike="noStrike" spc="-12" dirty="0" err="1">
                <a:latin typeface="Calibri"/>
              </a:rPr>
              <a:t>aus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yaum</a:t>
            </a:r>
            <a:endParaRPr lang="en-US" sz="2800" b="0" strike="noStrike" spc="-1" dirty="0">
              <a:latin typeface="Arial"/>
            </a:endParaRP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EA32F-86C5-A1FD-C4FB-C64806F60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07896"/>
            <a:ext cx="5181600" cy="4879975"/>
          </a:xfrm>
        </p:spPr>
        <p:txBody>
          <a:bodyPr>
            <a:normAutofit fontScale="92500" lnSpcReduction="20000"/>
          </a:bodyPr>
          <a:lstStyle/>
          <a:p>
            <a:pPr marL="7333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Loog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Txhav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txhav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>
                <a:latin typeface="Calibri"/>
              </a:rPr>
              <a:t>O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Tswj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tsis</a:t>
            </a:r>
            <a:r>
              <a:rPr lang="en-US" sz="2800" b="0" strike="noStrike" spc="-12" dirty="0">
                <a:latin typeface="Calibri"/>
              </a:rPr>
              <a:t> tau </a:t>
            </a:r>
            <a:r>
              <a:rPr lang="en-US" sz="2800" b="0" strike="noStrike" spc="-12" dirty="0" err="1">
                <a:latin typeface="Calibri"/>
              </a:rPr>
              <a:t>lub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cev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kom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sawv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tus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Lub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cev</a:t>
            </a:r>
            <a:r>
              <a:rPr lang="en-US" sz="2800" b="0" strike="noStrike" spc="-12" dirty="0">
                <a:latin typeface="Calibri"/>
              </a:rPr>
              <a:t> “</a:t>
            </a:r>
            <a:r>
              <a:rPr lang="en-US" sz="2800" b="0" strike="noStrike" spc="-12" dirty="0" err="1">
                <a:latin typeface="Calibri"/>
              </a:rPr>
              <a:t>caus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yaum</a:t>
            </a:r>
            <a:r>
              <a:rPr lang="en-US" sz="2800" b="0" strike="noStrike" spc="-12" dirty="0">
                <a:latin typeface="Calibri"/>
              </a:rPr>
              <a:t>”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Tsis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muaj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zog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12" dirty="0" err="1">
                <a:latin typeface="Calibri"/>
              </a:rPr>
              <a:t>Pob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qij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txha</a:t>
            </a:r>
            <a:r>
              <a:rPr lang="en-US" sz="2800" b="0" strike="noStrike" spc="-12" dirty="0">
                <a:latin typeface="Calibri"/>
              </a:rPr>
              <a:t> tig </a:t>
            </a:r>
            <a:r>
              <a:rPr lang="en-US" sz="2800" b="0" strike="noStrike" spc="-12" dirty="0" err="1">
                <a:latin typeface="Calibri"/>
              </a:rPr>
              <a:t>mus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los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tsis</a:t>
            </a:r>
            <a:r>
              <a:rPr lang="en-US" sz="2800" b="0" strike="noStrike" spc="-12" dirty="0">
                <a:latin typeface="Calibri"/>
              </a:rPr>
              <a:t> zoo</a:t>
            </a:r>
            <a:endParaRPr lang="en-US" sz="2800" b="0" strike="noStrike" spc="-1" dirty="0"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800" b="0" strike="noStrike" spc="-21" dirty="0">
                <a:latin typeface="Calibri"/>
              </a:rPr>
              <a:t>Pw </a:t>
            </a:r>
            <a:r>
              <a:rPr lang="en-US" sz="2800" b="0" strike="noStrike" spc="-21" dirty="0" err="1">
                <a:latin typeface="Calibri"/>
              </a:rPr>
              <a:t>tsis</a:t>
            </a:r>
            <a:r>
              <a:rPr lang="en-US" sz="2800" b="0" strike="noStrike" spc="-21" dirty="0">
                <a:latin typeface="Calibri"/>
              </a:rPr>
              <a:t> </a:t>
            </a:r>
            <a:r>
              <a:rPr lang="en-US" sz="2800" b="0" strike="noStrike" spc="-21" dirty="0" err="1">
                <a:latin typeface="Calibri"/>
              </a:rPr>
              <a:t>tsaug</a:t>
            </a:r>
            <a:r>
              <a:rPr lang="en-US" sz="2800" b="0" strike="noStrike" spc="-21" dirty="0">
                <a:latin typeface="Calibri"/>
              </a:rPr>
              <a:t> </a:t>
            </a:r>
            <a:r>
              <a:rPr lang="en-US" sz="2800" b="0" strike="noStrike" spc="-21" dirty="0" err="1">
                <a:latin typeface="Calibri"/>
              </a:rPr>
              <a:t>zog</a:t>
            </a:r>
            <a:r>
              <a:rPr lang="en-US" sz="2800" b="0" strike="noStrike" spc="-21" dirty="0">
                <a:latin typeface="Calibri"/>
              </a:rPr>
              <a:t> vim </a:t>
            </a:r>
            <a:r>
              <a:rPr lang="en-US" sz="2800" b="0" strike="noStrike" spc="-21" dirty="0" err="1">
                <a:latin typeface="Calibri"/>
              </a:rPr>
              <a:t>qhov</a:t>
            </a:r>
            <a:r>
              <a:rPr lang="en-US" sz="2800" b="0" strike="noStrike" spc="-21" dirty="0">
                <a:latin typeface="Calibri"/>
              </a:rPr>
              <a:t> mob</a:t>
            </a:r>
            <a:endParaRPr lang="en-US" sz="2800" b="0" strike="noStrike" spc="-1" dirty="0"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1710</Words>
  <Application>Microsoft Office PowerPoint</Application>
  <PresentationFormat>Widescreen</PresentationFormat>
  <Paragraphs>96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OpenSymbol</vt:lpstr>
      <vt:lpstr>Office Theme</vt:lpstr>
      <vt:lpstr> Qhia txog ua hauj lwm kom haum thiab zoo rau cov neeg ua hauj lwm (Ergonomics): cob qhia cov neeg ua hauj lwm. </vt:lpstr>
      <vt:lpstr>Qhia txog ua hauj lwm kom haum thiab zoo rau cov neeg ua hauj lwm (Ergonomics): cob qhia cov neeg ua hauj lwm.   Minnesota Statutes 182.677, subdivision 4</vt:lpstr>
      <vt:lpstr>Cob qhia kom ua hauj lwm haum thiab zoo rau cov neeg ua hauj lwm (Ergonomics): </vt:lpstr>
      <vt:lpstr>Cov neeg nyob hauv pawg neeg saib kev ruaj ntseg</vt:lpstr>
      <vt:lpstr>Cov neeg nyob hauv pawg neeg saib xyuas kev ruaj ntseg, ntxiv mus</vt:lpstr>
      <vt:lpstr>Cov neeg nyob hauv pawg neeg saib xyuas kev ruaj ntseg, ntxiv mus</vt:lpstr>
      <vt:lpstr>[Lub chaw ua hauj lwm nov] Qhov qhoos kas qhia txog qhov chaw ua ua hauj lwm kom haum thiab zoo rau lawv (ergonomics program)</vt:lpstr>
      <vt:lpstr>[Lub chaw ua hauj lwm nov] Qhov qhoos kas qhia txog qhov chaw ua hauj lwm kom haum thiab zoo rau lawv (ergonomics program), ntxiv mus</vt:lpstr>
      <vt:lpstr>Cov yam ntxwv mob pob qij txha (MSD) tej zaum muaj xws li</vt:lpstr>
      <vt:lpstr>Cov txheej txeem qhia txog cov yam ntxwv mob MSD thaum tseem ntxov</vt:lpstr>
      <vt:lpstr>Cov txheej txheem qhia txog lwm cov kev phom sij</vt:lpstr>
      <vt:lpstr>Tswj kom muaj kev tiv thaiv hu ua engineering controls rau kev phom sij pem hauj lwm, muaj lawm los yog yuav muab los siv</vt:lpstr>
      <vt:lpstr>Tswj kev ua hauj lwm kom muaj kev tiv thaiv hu ua administrative controls rau kev phom sij pem hauj lwm, muaj lawm los yog yuav muab los siv</vt:lpstr>
      <vt:lpstr>Txhaub kom qhia tej yam tawm</vt:lpstr>
      <vt:lpstr>Muaj kev kawm xyaum ib sij ib zaug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Ergonomics -- employee training</dc:title>
  <dc:creator>Minnesota OSHA Workplace Safety Consultation, Minnesota Department of Labor and Industry</dc:creator>
  <cp:lastModifiedBy>April Peterson</cp:lastModifiedBy>
  <cp:revision>13</cp:revision>
  <dcterms:created xsi:type="dcterms:W3CDTF">2023-07-17T19:24:11Z</dcterms:created>
  <dcterms:modified xsi:type="dcterms:W3CDTF">2024-05-08T21:53:33Z</dcterms:modified>
</cp:coreProperties>
</file>