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6" r:id="rId3"/>
    <p:sldId id="325" r:id="rId4"/>
    <p:sldId id="328" r:id="rId5"/>
    <p:sldId id="357" r:id="rId6"/>
    <p:sldId id="379" r:id="rId7"/>
    <p:sldId id="380" r:id="rId8"/>
    <p:sldId id="381" r:id="rId9"/>
    <p:sldId id="330" r:id="rId10"/>
    <p:sldId id="372" r:id="rId11"/>
    <p:sldId id="369" r:id="rId12"/>
    <p:sldId id="335" r:id="rId13"/>
    <p:sldId id="333" r:id="rId14"/>
    <p:sldId id="348" r:id="rId15"/>
    <p:sldId id="33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8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2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94BC-C7E3-4B10-86E5-EE720C28D330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4F920-2236-434A-8D0A-DE2012BC25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555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8314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42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893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7096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642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5894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611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61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989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1053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2889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7727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888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F7293-C91F-18E2-388F-8D31E86C0E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1B3E10-FF6B-F203-D846-ECFE900B78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FBB324-F566-0D89-D0E0-8CECCD62F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CF96-58AE-403A-8294-5AC83830FC5F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9040B3-2B5D-8953-7108-A792B0E0E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7388B4-30D7-6992-89CB-A2C7A94FE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16943-572E-47DD-9157-C71C330F20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434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3BAA7-3EB5-56BC-F478-0B5671158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53477F-33FC-AB39-2FB1-E60B583301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E2E4B4-018C-C071-622E-A2B24D6F0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CF96-58AE-403A-8294-5AC83830FC5F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9AD7E5-4660-BAE6-7B5C-BEF573B71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650ABD-3D39-69A6-6DDE-2A91E45E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16943-572E-47DD-9157-C71C330F20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21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F581C1-0741-7FE8-91A7-51F4E4983C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A74F8D-7F48-197E-3EC6-7F58BE7197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5787CD-FA33-4010-BD23-2527A435E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CF96-58AE-403A-8294-5AC83830FC5F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856A62-FEB9-086F-3521-967051478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86D289-2D31-08DF-74A5-F65A4082D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16943-572E-47DD-9157-C71C330F20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1149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(Photo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auto">
          <a:xfrm>
            <a:off x="0" y="3477837"/>
            <a:ext cx="12192000" cy="1295182"/>
          </a:xfrm>
          <a:solidFill>
            <a:schemeClr val="accent1"/>
          </a:solidFill>
        </p:spPr>
        <p:txBody>
          <a:bodyPr wrap="square" lIns="182880" tIns="91440" rIns="182880" bIns="91440"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enter the slideshow title</a:t>
            </a: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0" y="4773019"/>
            <a:ext cx="12192000" cy="2084981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 bwMode="black">
          <a:xfrm>
            <a:off x="2802467" y="5041204"/>
            <a:ext cx="6587067" cy="1097128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baseline="0"/>
            </a:lvl1pPr>
          </a:lstStyle>
          <a:p>
            <a:r>
              <a:rPr lang="en-US" sz="1800" dirty="0" err="1"/>
              <a:t>Firstname</a:t>
            </a:r>
            <a:r>
              <a:rPr lang="en-US" sz="1800" dirty="0"/>
              <a:t> </a:t>
            </a:r>
            <a:r>
              <a:rPr lang="en-US" sz="1800" dirty="0" err="1"/>
              <a:t>Lastname</a:t>
            </a:r>
            <a:r>
              <a:rPr lang="en-US" sz="1800" dirty="0"/>
              <a:t> | Job Title</a:t>
            </a:r>
          </a:p>
          <a:p>
            <a:r>
              <a:rPr lang="en-US" sz="1800" dirty="0"/>
              <a:t>Date</a:t>
            </a:r>
            <a:endParaRPr lang="en-US" dirty="0"/>
          </a:p>
        </p:txBody>
      </p:sp>
      <p:pic>
        <p:nvPicPr>
          <p:cNvPr id="10" name="Picture 9" descr="DLI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83322" y="5724327"/>
            <a:ext cx="3183297" cy="927174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6253560" y="6138332"/>
            <a:ext cx="5587647" cy="365125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www.dli.mn.gov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7"/>
          </p:nvPr>
        </p:nvSpPr>
        <p:spPr bwMode="gray">
          <a:xfrm>
            <a:off x="0" y="0"/>
            <a:ext cx="12192000" cy="3380732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894843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E6022-C60F-D1E0-981B-6AB9B3330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99995-7CE8-6DB1-A69A-B17A0C69F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B0D2C4-C016-F85C-22A2-A1E4C8D64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CF96-58AE-403A-8294-5AC83830FC5F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1CF06E-3D5B-A3DD-1E70-E60B4D62F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B34241-606D-1511-3169-6B10E56FC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16943-572E-47DD-9157-C71C330F20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840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2D361-D655-5504-9A71-5F8157A09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DF8C57-1D0B-DEFF-14FF-800B678DEE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F43C02-C7E4-B2D4-0DD1-15753103B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CF96-58AE-403A-8294-5AC83830FC5F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F3488A-78F5-F9BC-6280-9C2C66FFD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263956-7C74-03E4-D56A-643DD858E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16943-572E-47DD-9157-C71C330F20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138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4865B-DC0D-451E-D96E-EFB1A7FE2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903F3C-568D-D768-4B84-D74AACBBA4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767A1B-0520-A474-7142-C10D993565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14D7A1-4759-F254-A94F-20E2CC211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CF96-58AE-403A-8294-5AC83830FC5F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4C61F5-DDF7-0E9A-5D96-0743D4374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FC1FDD-ED0E-4A87-66D2-BFA8B578B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16943-572E-47DD-9157-C71C330F20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128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FE000-274E-7FED-1847-FC6794B6D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416A6D-70E7-3C3A-5CFE-7C34FEBE5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EAE418-3C83-4709-E392-280156A71B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634F5B-E873-553A-95DA-6CD704B802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3EB4B5-5984-C440-A15C-36C351B07F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649974-B4DB-242A-FE7C-221FA28A5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CF96-58AE-403A-8294-5AC83830FC5F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E14585-DF09-947D-18C0-BBF35A019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701948-EE43-EF93-7A71-C7D7BB847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16943-572E-47DD-9157-C71C330F20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785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CBAEF-4824-A280-512E-2AFB2FE02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894D4C-95D5-146C-854D-5FF8E60F1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CF96-58AE-403A-8294-5AC83830FC5F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C90251-EAA2-02A6-7645-93986B72B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DCDC29-1FB3-74BD-1F2C-45836450C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16943-572E-47DD-9157-C71C330F20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118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E1C2E2-34D2-F547-5FD8-3AC883E0A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CF96-58AE-403A-8294-5AC83830FC5F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C89EEB-D131-F24B-0188-EF17AB6A5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B2BA5E-E2B6-BBB5-B611-3341AB17A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16943-572E-47DD-9157-C71C330F20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150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793D1-0168-30A1-2F88-47EDCF2BA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DD48DB-B8F9-9ED6-111B-291A62E2B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CC4B27-6A24-6C08-4DB1-4A8D7BF292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069B3C-4CD9-637A-B235-B35284F64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CF96-58AE-403A-8294-5AC83830FC5F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C15E59-8F79-80C0-D04E-ED88FD9BB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72D931-CEB2-4726-DA02-4FE214246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16943-572E-47DD-9157-C71C330F20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917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F336A-AD4D-4595-68BA-03290F440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C6E4F4-6EF2-CCF3-15ED-0840A4EE2C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8D17CB-C64B-FA86-165A-6A27A42E05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4DD8E5-1FD7-A350-0264-7EAB84292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CF96-58AE-403A-8294-5AC83830FC5F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E7DF16-33BE-DBB5-5523-4B1812F91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904EEA-939C-52B7-484C-FAD76594B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16943-572E-47DD-9157-C71C330F20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579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AE077B-0509-8687-ED2E-9AC1AB1E5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DDA209-229D-55DB-3B50-75DF62B936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BBD12D-6411-937F-A199-B85A7028A2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4CF96-58AE-403A-8294-5AC83830FC5F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B253BE-63B4-7AD4-2932-CF9377FC17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B69CD2-8DF1-D735-C3DC-30B209705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16943-572E-47DD-9157-C71C330F20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37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BE9F2DA0-834A-EDA6-B301-41FDA29B08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65983"/>
            <a:ext cx="9144000" cy="589281"/>
          </a:xfrm>
        </p:spPr>
        <p:txBody>
          <a:bodyPr>
            <a:normAutofit/>
          </a:bodyPr>
          <a:lstStyle/>
          <a:p>
            <a:r>
              <a:rPr lang="es-ES" sz="3600" dirty="0">
                <a:latin typeface="+mn-lt"/>
              </a:rPr>
              <a:t>Ergonomía:  Capacitación de los empleados</a:t>
            </a:r>
          </a:p>
        </p:txBody>
      </p:sp>
    </p:spTree>
    <p:extLst>
      <p:ext uri="{BB962C8B-B14F-4D97-AF65-F5344CB8AC3E}">
        <p14:creationId xmlns:p14="http://schemas.microsoft.com/office/powerpoint/2010/main" val="4116733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9A601-DD17-0EA1-1FB7-3E7852E2F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687304" cy="813435"/>
          </a:xfrm>
        </p:spPr>
        <p:txBody>
          <a:bodyPr>
            <a:normAutofit fontScale="90000"/>
          </a:bodyPr>
          <a:lstStyle/>
          <a:p>
            <a:r>
              <a:rPr lang="es-ES" sz="3600" dirty="0">
                <a:latin typeface="+mn-lt"/>
              </a:rPr>
              <a:t>Procedimientos para reportar signos y síntomas tempranos de TME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85FF09-DCD9-7EC4-4C6C-DB80587E3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352" y="1253330"/>
            <a:ext cx="10904130" cy="4940205"/>
          </a:xfrm>
        </p:spPr>
        <p:txBody>
          <a:bodyPr>
            <a:normAutofit fontScale="92500"/>
          </a:bodyPr>
          <a:lstStyle/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s-ES" sz="2400" dirty="0"/>
              <a:t>[¿Qué se debe reportar?]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s-ES" sz="2400" dirty="0"/>
              <a:t>[¿Cuándo se debe reportar un peligro?]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s-ES" sz="2400" dirty="0"/>
              <a:t>[¿Cómo deben reportar los trabajadores?]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s-ES" sz="2400" dirty="0"/>
              <a:t>[¿Cómo responderá la gerencia a los reportes?]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s-ES" sz="2400" dirty="0"/>
              <a:t>[¿Qué deben esperar los trabajadores después de hacer un reporte?]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s-ES" sz="2400" dirty="0"/>
              <a:t>[¿Cómo se asegurará de que todos los trabajadores comprendan el proceso de reporte?]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s-ES" sz="2400" dirty="0"/>
              <a:t>[¿Cómo dejará en claro que ningún trabajador enfrentará represalias por reportar?]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s-ES" sz="2400" dirty="0"/>
              <a:t>[¿Cómo podría dar reconocimiento a los trabajadores que identifican y reportan peligros?]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7EE66E-4E4E-DF85-82AA-781B27AF9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4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9A601-DD17-0EA1-1FB7-3E7852E2F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5259"/>
          </a:xfrm>
        </p:spPr>
        <p:txBody>
          <a:bodyPr>
            <a:normAutofit/>
          </a:bodyPr>
          <a:lstStyle/>
          <a:p>
            <a:r>
              <a:rPr lang="es-ES" sz="3600" dirty="0">
                <a:latin typeface="+mn-lt"/>
              </a:rPr>
              <a:t>Procedimientos para reportar otros peligros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85FF09-DCD9-7EC4-4C6C-DB80587E3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7287" y="1150366"/>
            <a:ext cx="10961983" cy="4803394"/>
          </a:xfrm>
        </p:spPr>
        <p:txBody>
          <a:bodyPr>
            <a:normAutofit fontScale="92500"/>
          </a:bodyPr>
          <a:lstStyle/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s-ES" sz="2400" dirty="0"/>
              <a:t>[¿Qué se debe reportar?]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s-ES" sz="2400" dirty="0"/>
              <a:t>[¿Cuándo se debe reportar un peligro?]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s-ES" sz="2400" dirty="0"/>
              <a:t>[¿Cómo deben reportar los trabajadores?]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s-ES" sz="2400" dirty="0"/>
              <a:t>[¿Cómo responderá la gerencia a los reportes?]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s-ES" sz="2400" dirty="0"/>
              <a:t>[¿Qué deben esperar los trabajadores después de hacer un reporte?]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s-ES" sz="2400" dirty="0"/>
              <a:t>[¿Cómo se asegurará de que todos los trabajadores comprendan el proceso de reporte?]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s-ES" sz="2400" dirty="0"/>
              <a:t>[¿Cómo dejará en claro que ningún trabajador enfrentará represalias por reportar?]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s-ES" sz="2400" dirty="0"/>
              <a:t>[¿Cómo podría dar reconocimiento a los trabajadores que identifican y reportan peligros?]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7EE66E-4E4E-DF85-82AA-781B27AF9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839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D7F8D-A194-DE03-C2F2-DD5FA1AE0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8875"/>
          </a:xfrm>
        </p:spPr>
        <p:txBody>
          <a:bodyPr>
            <a:normAutofit/>
          </a:bodyPr>
          <a:lstStyle/>
          <a:p>
            <a:r>
              <a:rPr lang="es-ES" sz="3600" dirty="0">
                <a:latin typeface="+mn-lt"/>
              </a:rPr>
              <a:t>Controles de ingeniería para riesgos ergonómicos, existentes o por implementar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284F80-6BF4-6C1B-DA67-495E2275F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s-ES" sz="2400" dirty="0"/>
              <a:t>[Detallar los controles de ingeniería para riesgos ergonómicos que existen actualmente.]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s-ES" sz="2400" dirty="0"/>
              <a:t>[Detallar los controles de ingeniería para riesgos ergonómicos que se implementarán.]</a:t>
            </a:r>
          </a:p>
        </p:txBody>
      </p:sp>
    </p:spTree>
    <p:extLst>
      <p:ext uri="{BB962C8B-B14F-4D97-AF65-F5344CB8AC3E}">
        <p14:creationId xmlns:p14="http://schemas.microsoft.com/office/powerpoint/2010/main" val="14148439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1FD91-ADB5-20CE-ECB5-9A14BD686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>
                <a:latin typeface="+mn-lt"/>
              </a:rPr>
              <a:t>Controles administrativos para riesgos ergonómicos, existentes o por implementar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35D641-8680-8E42-8382-F3B2413297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s-ES" sz="2400" dirty="0"/>
              <a:t>[Detallar los controles administrativos para riesgos ergonómicos que existen actualmente.]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s-ES" sz="2400" dirty="0"/>
              <a:t>[Detallar los controles administrativos para riesgos ergonómicos que se implementarán.]</a:t>
            </a:r>
          </a:p>
        </p:txBody>
      </p:sp>
    </p:spTree>
    <p:extLst>
      <p:ext uri="{BB962C8B-B14F-4D97-AF65-F5344CB8AC3E}">
        <p14:creationId xmlns:p14="http://schemas.microsoft.com/office/powerpoint/2010/main" val="36037361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2E2A1-9E9A-7C31-3D6D-34EE056B4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5579"/>
          </a:xfrm>
        </p:spPr>
        <p:txBody>
          <a:bodyPr>
            <a:normAutofit/>
          </a:bodyPr>
          <a:lstStyle/>
          <a:p>
            <a:r>
              <a:rPr lang="es-ES" sz="3600" dirty="0">
                <a:latin typeface="+mn-lt"/>
              </a:rPr>
              <a:t>Se recomienda reportar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441A6A-8F9E-9F56-69F7-A9687D8D8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4201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s-ES" sz="2400" dirty="0"/>
              <a:t>[Detalla cómo se fomenta el reporte en la instalación].</a:t>
            </a:r>
          </a:p>
        </p:txBody>
      </p:sp>
    </p:spTree>
    <p:extLst>
      <p:ext uri="{BB962C8B-B14F-4D97-AF65-F5344CB8AC3E}">
        <p14:creationId xmlns:p14="http://schemas.microsoft.com/office/powerpoint/2010/main" val="26088645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F0F70-B092-1832-41F9-611806861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2795"/>
          </a:xfrm>
        </p:spPr>
        <p:txBody>
          <a:bodyPr>
            <a:normAutofit/>
          </a:bodyPr>
          <a:lstStyle/>
          <a:p>
            <a:r>
              <a:rPr lang="es-ES" sz="3600" dirty="0">
                <a:latin typeface="+mn-lt"/>
              </a:rPr>
              <a:t>Frecuencia de la capacitación 	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6744F9-0C5D-9BD4-489C-9D0E459013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3224" y="1191641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s-ES" sz="2400" dirty="0"/>
              <a:t>Los nuevos empleados recibirán capacitación antes de comenzar a trabajar.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00386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2400" b="0" i="0" u="none" strike="noStrike" cap="none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Los empleados actuales recibirán capacitación inicial y capacitación anual continua de acuerdo con el programa de ergonomía del empleador.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s-ES" sz="2400" dirty="0"/>
              <a:t>La capacitación se llevará a cabo durante las horas de trabajo y los empleados serán remunerados por asistir a la capacitación con la tarifa salarial estándar del empleador.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s-ES" sz="2400" dirty="0"/>
              <a:t>Toda la capacitación será en un idioma y con un vocabulario que el empleado pueda entender.</a:t>
            </a:r>
          </a:p>
        </p:txBody>
      </p:sp>
    </p:spTree>
    <p:extLst>
      <p:ext uri="{BB962C8B-B14F-4D97-AF65-F5344CB8AC3E}">
        <p14:creationId xmlns:p14="http://schemas.microsoft.com/office/powerpoint/2010/main" val="2564277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003865"/>
          </a:solidFill>
        </p:spPr>
        <p:txBody>
          <a:bodyPr/>
          <a:lstStyle/>
          <a:p>
            <a:r>
              <a:rPr lang="es-ES" dirty="0">
                <a:latin typeface="+mn-lt"/>
              </a:rPr>
              <a:t>Ergonomía: capacitación de empleados</a:t>
            </a:r>
            <a:br>
              <a:rPr lang="es-ES" dirty="0">
                <a:latin typeface="+mn-lt"/>
              </a:rPr>
            </a:br>
            <a:r>
              <a:rPr lang="es-ES" dirty="0">
                <a:latin typeface="+mn-lt"/>
              </a:rPr>
              <a:t>Leyes de Minnesota, artículo 182.677, subdivisión 4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2802467" y="5041204"/>
            <a:ext cx="7596592" cy="1097128"/>
          </a:xfrm>
        </p:spPr>
        <p:txBody>
          <a:bodyPr/>
          <a:lstStyle/>
          <a:p>
            <a:r>
              <a:rPr lang="es-ES" dirty="0"/>
              <a:t>Cumplimiento de OSHA en Minnesota | Departamento de Trabajo e Industria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0066789" y="6138332"/>
            <a:ext cx="1774418" cy="365125"/>
          </a:xfrm>
        </p:spPr>
        <p:txBody>
          <a:bodyPr/>
          <a:lstStyle/>
          <a:p>
            <a:r>
              <a:rPr lang="es-ES" dirty="0"/>
              <a:t>dli.mn.gov</a:t>
            </a:r>
          </a:p>
        </p:txBody>
      </p:sp>
      <p:pic>
        <p:nvPicPr>
          <p:cNvPr id="7" name="Picture 6" descr="Logo:  Minnesota Department of Labor and Industr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83322" y="5724327"/>
            <a:ext cx="3183297" cy="927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907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5A6016B-6141-39FA-80B7-2565BB004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1019"/>
          </a:xfrm>
        </p:spPr>
        <p:txBody>
          <a:bodyPr>
            <a:normAutofit/>
          </a:bodyPr>
          <a:lstStyle/>
          <a:p>
            <a:r>
              <a:rPr lang="es-ES" sz="3600" dirty="0">
                <a:latin typeface="+mn-lt"/>
              </a:rPr>
              <a:t>Capacitación de empleados sobre ergonomía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67F1C0-FF3A-C668-FD0F-49236A5D41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398904"/>
            <a:ext cx="10928096" cy="4957443"/>
          </a:xfrm>
        </p:spPr>
        <p:txBody>
          <a:bodyPr>
            <a:normAutofit lnSpcReduction="10000"/>
          </a:bodyPr>
          <a:lstStyle/>
          <a:p>
            <a:pPr marL="0" lvl="1" indent="0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  <a:buNone/>
            </a:pPr>
            <a:r>
              <a:rPr lang="es-ES" sz="2400" dirty="0">
                <a:latin typeface="+mn-lt"/>
              </a:rPr>
              <a:t>Un empleador sujeto a esta sección debe capacitar a todos los empleados sobre lo siguiente:</a:t>
            </a:r>
          </a:p>
          <a:p>
            <a:pPr marL="457200" lvl="1" indent="-457200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s-ES" dirty="0"/>
              <a:t>el nombre de cada individuo en el comité de seguridad del empleador;</a:t>
            </a:r>
          </a:p>
          <a:p>
            <a:pPr marL="457200" lvl="1" indent="-457200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s-ES" dirty="0"/>
              <a:t>el programa de ergonomía de la instalación;</a:t>
            </a:r>
          </a:p>
          <a:p>
            <a:pPr marL="457200" lvl="1" indent="-457200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s-ES" dirty="0"/>
              <a:t>los primeros signos y síntomas de lesiones musculoesqueléticas y los procedimientos para reportarlos;</a:t>
            </a:r>
          </a:p>
          <a:p>
            <a:pPr marL="457200" lvl="1" indent="-457200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s-ES" dirty="0"/>
              <a:t>los procedimientos para reportar lesiones y otros peligros;</a:t>
            </a:r>
          </a:p>
          <a:p>
            <a:pPr marL="457200" lvl="1" indent="-457200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s-ES" dirty="0"/>
              <a:t>cualquier control administrativo o de ingeniería relacionado con riesgos ergonómicos que esté implementado o que se implementará; y</a:t>
            </a:r>
          </a:p>
          <a:p>
            <a:pPr marL="457200" lvl="1" indent="-457200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s-ES" dirty="0"/>
              <a:t>los requisitos de las Leyes de Minnesota, artículo 182.677, subd. artículo 9.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42EB6D-F375-E9E8-9336-EEA3871172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dli.mn.gov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1C25F0-A04E-C253-ABF7-343FA956C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212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3AC48-4244-DDB8-D33C-B1E2E8356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4395"/>
          </a:xfrm>
        </p:spPr>
        <p:txBody>
          <a:bodyPr>
            <a:normAutofit/>
          </a:bodyPr>
          <a:lstStyle/>
          <a:p>
            <a:r>
              <a:rPr lang="es-ES" sz="3600" dirty="0">
                <a:latin typeface="+mn-lt"/>
              </a:rPr>
              <a:t>Miembros del comité de seguridad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60BFBA8-B367-7457-4619-A15DA7517E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5529"/>
            <a:ext cx="10515600" cy="4351338"/>
          </a:xfrm>
        </p:spPr>
        <p:txBody>
          <a:bodyPr/>
          <a:lstStyle/>
          <a:p>
            <a:pPr marL="0" indent="0">
              <a:lnSpc>
                <a:spcPct val="100000"/>
              </a:lnSpc>
              <a:spcAft>
                <a:spcPts val="1000"/>
              </a:spcAft>
              <a:buNone/>
            </a:pPr>
            <a:r>
              <a:rPr lang="es-ES" sz="2400" dirty="0"/>
              <a:t>[Nombre a cada individuo en el comité de seguridad.]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s-ES" sz="2400" dirty="0"/>
              <a:t>[Indique nombres y cargos]</a:t>
            </a:r>
          </a:p>
        </p:txBody>
      </p:sp>
    </p:spTree>
    <p:extLst>
      <p:ext uri="{BB962C8B-B14F-4D97-AF65-F5344CB8AC3E}">
        <p14:creationId xmlns:p14="http://schemas.microsoft.com/office/powerpoint/2010/main" val="39069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DA856-33BF-FD8D-2853-54F910105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8779"/>
          </a:xfrm>
        </p:spPr>
        <p:txBody>
          <a:bodyPr>
            <a:normAutofit/>
          </a:bodyPr>
          <a:lstStyle/>
          <a:p>
            <a:r>
              <a:rPr lang="es-ES" sz="3600" dirty="0">
                <a:latin typeface="+mn-lt"/>
              </a:rPr>
              <a:t>Miembros del comité de seguridad, continuación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69DF5-5348-BA83-1959-8666241071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712" y="1293241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Aft>
                <a:spcPts val="1000"/>
              </a:spcAft>
              <a:buNone/>
            </a:pPr>
            <a:r>
              <a:rPr lang="es-ES" sz="2400" dirty="0"/>
              <a:t>Para </a:t>
            </a:r>
            <a:r>
              <a:rPr lang="es-ES" sz="2400" b="1" dirty="0"/>
              <a:t>envasado de carne</a:t>
            </a:r>
            <a:r>
              <a:rPr lang="es-ES" sz="2400" dirty="0"/>
              <a:t>, agregue los siguientes miembros: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s-ES" sz="2400" dirty="0"/>
              <a:t>[un ergonomista profesional certificado (CPE)];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s-ES" sz="2400" dirty="0"/>
              <a:t>[un médico con licencia y certificado, dando preferencia a un médico que tenga experiencia especializada y capacitación en medicina ocupacional]; y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s-ES" sz="2400" dirty="0"/>
              <a:t>[al menos tres trabajadores empleados en las instalaciones del empleador que hayan completado un curso de extensión a la industria general aprobado por el comisionado, uno de los cuales debe ser un representante autorizado de los empleados si el empleador es parte de un convenio colectivo].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53C2F1-03E2-AFCE-F67F-596FA02D2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680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711C3-9C02-5E20-593B-91BFD2245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6539"/>
          </a:xfrm>
        </p:spPr>
        <p:txBody>
          <a:bodyPr>
            <a:normAutofit/>
          </a:bodyPr>
          <a:lstStyle/>
          <a:p>
            <a:r>
              <a:rPr lang="es-ES" sz="3600" dirty="0">
                <a:latin typeface="+mn-lt"/>
              </a:rPr>
              <a:t>Miembros del comité de seguridad, continuación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D18AA-2478-F3CB-C724-25F79AFC3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752" y="1253331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Aft>
                <a:spcPts val="1000"/>
              </a:spcAft>
              <a:buNone/>
            </a:pPr>
            <a:r>
              <a:rPr lang="es-ES" sz="2400" dirty="0"/>
              <a:t>Para </a:t>
            </a:r>
            <a:r>
              <a:rPr lang="es-ES" sz="2400" b="1" dirty="0"/>
              <a:t>cuidado de la salud</a:t>
            </a:r>
            <a:r>
              <a:rPr lang="es-ES" sz="2400" dirty="0"/>
              <a:t>, agregue los siguientes miembros: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s-ES" sz="2400" dirty="0"/>
              <a:t>[indique los miembros del comité de manejo seguro del paciente].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23048-A93D-5D24-7A94-4AE4FF2F8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024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D5E0A-1CC9-EF03-F569-8173A0C41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5846"/>
          </a:xfrm>
        </p:spPr>
        <p:txBody>
          <a:bodyPr>
            <a:normAutofit/>
          </a:bodyPr>
          <a:lstStyle/>
          <a:p>
            <a:r>
              <a:rPr lang="es-ES" sz="3600" dirty="0">
                <a:latin typeface="+mn-lt"/>
              </a:rPr>
              <a:t>Programa de ergonomía [de esta instalación]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845442A-69D8-FFC9-4393-3897499D71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12082"/>
            <a:ext cx="10195560" cy="4351338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s-ES" sz="2400" dirty="0"/>
              <a:t>Una evaluación para identificar y reducir los factores de riesgo de trastornos musculoesqueléticos en la instalación</a:t>
            </a:r>
          </a:p>
          <a:p>
            <a:pPr marL="457200" indent="-457200">
              <a:lnSpc>
                <a:spcPct val="10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s-ES" sz="2400" dirty="0"/>
              <a:t>Una capacitación inicial y continua de los empleados sobre ergonomía y sus beneficios, incluida la importancia de reportar los primeros síntomas de trastornos musculoesqueléticos</a:t>
            </a:r>
          </a:p>
          <a:p>
            <a:pPr marL="457200" indent="-457200">
              <a:lnSpc>
                <a:spcPct val="10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s-ES" sz="2400" dirty="0"/>
              <a:t>Un procedimiento para garantizar el reporte temprano de trastornos musculoesqueléticos para prevenir o reducir la progresión de los síntomas, el desarrollo de lesiones graves y reclamaciones por tiempo perdido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25BEEB9-B4B5-FFD6-021A-EF1E5C646E93}"/>
              </a:ext>
            </a:extLst>
          </p:cNvPr>
          <p:cNvSpPr txBox="1"/>
          <p:nvPr/>
        </p:nvSpPr>
        <p:spPr>
          <a:xfrm>
            <a:off x="889278" y="1426863"/>
            <a:ext cx="10385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s-ES" sz="2400" dirty="0"/>
              <a:t>[Detalle cada uno de los siguientes aspectos sobre cómo funciona el programa de ergonomía de la instalación.]</a:t>
            </a:r>
          </a:p>
        </p:txBody>
      </p:sp>
    </p:spTree>
    <p:extLst>
      <p:ext uri="{BB962C8B-B14F-4D97-AF65-F5344CB8AC3E}">
        <p14:creationId xmlns:p14="http://schemas.microsoft.com/office/powerpoint/2010/main" val="2601855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D5E0A-1CC9-EF03-F569-8173A0C41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1353800" cy="875846"/>
          </a:xfrm>
        </p:spPr>
        <p:txBody>
          <a:bodyPr>
            <a:normAutofit/>
          </a:bodyPr>
          <a:lstStyle/>
          <a:p>
            <a:r>
              <a:rPr lang="es-ES" sz="3600" dirty="0">
                <a:latin typeface="+mn-lt"/>
              </a:rPr>
              <a:t>Programa de ergonomía [de esta instalación], continuación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078A1CD-A55A-849B-F743-78711F364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1039" y="2397149"/>
            <a:ext cx="10313418" cy="4637466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spcAft>
                <a:spcPts val="1000"/>
              </a:spcAft>
              <a:buFont typeface="+mj-lt"/>
              <a:buAutoNum type="arabicPeriod" startAt="4"/>
            </a:pPr>
            <a:r>
              <a:rPr lang="es-ES" sz="2400" dirty="0"/>
              <a:t>Un proceso para que los empleados proporcionen posibles soluciones que puedan implementarse para reducir, controlar o eliminar los trastornos musculoesqueléticos en el lugar de trabajo</a:t>
            </a:r>
          </a:p>
          <a:p>
            <a:pPr marL="457200" indent="-457200">
              <a:lnSpc>
                <a:spcPct val="100000"/>
              </a:lnSpc>
              <a:spcAft>
                <a:spcPts val="1000"/>
              </a:spcAft>
              <a:buFont typeface="+mj-lt"/>
              <a:buAutoNum type="arabicPeriod" startAt="4"/>
            </a:pPr>
            <a:r>
              <a:rPr lang="es-ES" sz="2400" dirty="0"/>
              <a:t>Procedimientos para garantizar que las modificaciones físicas de la planta y los proyectos de construcción importantes sean congruentes con los objetivos del programa</a:t>
            </a:r>
          </a:p>
          <a:p>
            <a:pPr marL="457200" indent="-457200">
              <a:lnSpc>
                <a:spcPct val="100000"/>
              </a:lnSpc>
              <a:spcAft>
                <a:spcPts val="1000"/>
              </a:spcAft>
              <a:buFont typeface="+mj-lt"/>
              <a:buAutoNum type="arabicPeriod" startAt="4"/>
            </a:pPr>
            <a:r>
              <a:rPr lang="es-ES" sz="2400" dirty="0"/>
              <a:t>Evaluaciones anuales del programa de ergonomía y cada vez que se produzca un cambio en el proceso de trabajo</a:t>
            </a:r>
          </a:p>
          <a:p>
            <a:pPr marL="457200" indent="-457200">
              <a:lnSpc>
                <a:spcPct val="100000"/>
              </a:lnSpc>
              <a:spcAft>
                <a:spcPts val="1000"/>
              </a:spcAft>
              <a:buFont typeface="+mj-lt"/>
              <a:buAutoNum type="arabicPeriod" startAt="4"/>
            </a:pPr>
            <a:r>
              <a:rPr lang="es-ES" sz="2400" dirty="0"/>
              <a:t>Cómo acceder al programa de ergonomía de la instalación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25BEEB9-B4B5-FFD6-021A-EF1E5C646E93}"/>
              </a:ext>
            </a:extLst>
          </p:cNvPr>
          <p:cNvSpPr txBox="1"/>
          <p:nvPr/>
        </p:nvSpPr>
        <p:spPr>
          <a:xfrm>
            <a:off x="889278" y="1426863"/>
            <a:ext cx="10385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s-ES" sz="2400" dirty="0"/>
              <a:t>[Detalle cada uno de los siguientes aspectos sobre cómo funciona el programa de ergonomía de la instalación.]</a:t>
            </a:r>
          </a:p>
        </p:txBody>
      </p:sp>
    </p:spTree>
    <p:extLst>
      <p:ext uri="{BB962C8B-B14F-4D97-AF65-F5344CB8AC3E}">
        <p14:creationId xmlns:p14="http://schemas.microsoft.com/office/powerpoint/2010/main" val="3517560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76479-409B-068C-E96A-E46DA57D4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296" y="365125"/>
            <a:ext cx="11057128" cy="707771"/>
          </a:xfrm>
        </p:spPr>
        <p:txBody>
          <a:bodyPr>
            <a:noAutofit/>
          </a:bodyPr>
          <a:lstStyle/>
          <a:p>
            <a:r>
              <a:rPr lang="es-ES" sz="3600" dirty="0">
                <a:latin typeface="+mn-lt"/>
              </a:rPr>
              <a:t>Los signos y síntomas de lesiones musculoesqueléticas pueden incluir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E184CE-A81C-671D-29FC-17C7BDB383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207896"/>
            <a:ext cx="5181600" cy="491655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s-ES" sz="2600" dirty="0"/>
              <a:t>Fatiga</a:t>
            </a:r>
          </a:p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s-ES" sz="2600" dirty="0"/>
              <a:t>Dolor </a:t>
            </a:r>
          </a:p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s-ES" sz="2600" dirty="0"/>
              <a:t>Molestias y dolencias (dolorosas o agudas)</a:t>
            </a:r>
          </a:p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s-ES" sz="2600" dirty="0"/>
              <a:t>Debilidad</a:t>
            </a:r>
          </a:p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s-ES" sz="2600" dirty="0"/>
              <a:t>Malestar</a:t>
            </a:r>
          </a:p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s-ES" sz="2600" dirty="0"/>
              <a:t>Sensibilidad</a:t>
            </a:r>
          </a:p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s-ES" sz="2600" dirty="0"/>
              <a:t>Ardor</a:t>
            </a:r>
          </a:p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s-ES" sz="2600" dirty="0"/>
              <a:t>Hormigueo</a:t>
            </a:r>
          </a:p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A7EA32F-86C5-A1FD-C4FB-C64806F607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207896"/>
            <a:ext cx="5181600" cy="4879975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s-ES" sz="2600" dirty="0"/>
              <a:t>Entumecimiento </a:t>
            </a:r>
          </a:p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s-ES" sz="2600" dirty="0"/>
              <a:t>Rigidez </a:t>
            </a:r>
          </a:p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s-ES" sz="2600" dirty="0"/>
              <a:t>Hinchazón </a:t>
            </a:r>
          </a:p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s-ES" sz="2600" dirty="0"/>
              <a:t>Pérdida de coordinación </a:t>
            </a:r>
          </a:p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s-ES" sz="2600" dirty="0"/>
              <a:t>Partes del cuerpo que “se quedan dormidas”</a:t>
            </a:r>
          </a:p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s-ES" sz="2600" dirty="0"/>
              <a:t>Pérdida de fuerza</a:t>
            </a:r>
          </a:p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s-ES" sz="2600" dirty="0"/>
              <a:t>Pérdida de movimiento articular</a:t>
            </a:r>
          </a:p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s-ES" sz="2600" dirty="0"/>
              <a:t>Dificultades para dormir debido al dolor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087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eb14b046-24c4-4519-8f26-b89c2159828c}" enabled="0" method="" siteId="{eb14b046-24c4-4519-8f26-b89c2159828c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915</Words>
  <Application>Microsoft Office PowerPoint</Application>
  <PresentationFormat>Widescreen</PresentationFormat>
  <Paragraphs>101</Paragraphs>
  <Slides>15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Ergonomía:  Capacitación de los empleados</vt:lpstr>
      <vt:lpstr>Ergonomía: capacitación de empleados Leyes de Minnesota, artículo 182.677, subdivisión 4</vt:lpstr>
      <vt:lpstr>Capacitación de empleados sobre ergonomía</vt:lpstr>
      <vt:lpstr>Miembros del comité de seguridad</vt:lpstr>
      <vt:lpstr>Miembros del comité de seguridad, continuación</vt:lpstr>
      <vt:lpstr>Miembros del comité de seguridad, continuación</vt:lpstr>
      <vt:lpstr>Programa de ergonomía [de esta instalación]</vt:lpstr>
      <vt:lpstr>Programa de ergonomía [de esta instalación], continuación</vt:lpstr>
      <vt:lpstr>Los signos y síntomas de lesiones musculoesqueléticas pueden incluir</vt:lpstr>
      <vt:lpstr>Procedimientos para reportar signos y síntomas tempranos de TME</vt:lpstr>
      <vt:lpstr>Procedimientos para reportar otros peligros</vt:lpstr>
      <vt:lpstr>Controles de ingeniería para riesgos ergonómicos, existentes o por implementar</vt:lpstr>
      <vt:lpstr>Controles administrativos para riesgos ergonómicos, existentes o por implementar</vt:lpstr>
      <vt:lpstr>Se recomienda reportar</vt:lpstr>
      <vt:lpstr>Frecuencia de la capacitación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Template:  Ergonomics -- employee training</dc:title>
  <dc:creator>Minnesota OSHA Workplace Safety Consultation, Minnesota Department of Labor and Industry</dc:creator>
  <cp:lastModifiedBy>April Peterson</cp:lastModifiedBy>
  <cp:revision>11</cp:revision>
  <dcterms:created xsi:type="dcterms:W3CDTF">2023-07-17T19:24:11Z</dcterms:created>
  <dcterms:modified xsi:type="dcterms:W3CDTF">2024-05-08T21:54:15Z</dcterms:modified>
</cp:coreProperties>
</file>